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18288000" cy="10287000"/>
  <p:embeddedFontLst>
    <p:embeddedFont>
      <p:font typeface="Tahoma"/>
      <p:regular r:id="rId22"/>
      <p:bold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8" roundtripDataSignature="AMtx7mi02XHx6ZateYEDb7F/Q3awNXrG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Tahoma-regular.fntdata"/><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customschemas.google.com/relationships/presentationmetadata" Target="meta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9d70331c01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7" name="Google Shape;47;g39d70331c01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9d70331c01_0_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39d70331c01_0_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d70331c01_0_2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9d70331c01_0_2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1" name="Shape 11"/>
        <p:cNvGrpSpPr/>
        <p:nvPr/>
      </p:nvGrpSpPr>
      <p:grpSpPr>
        <a:xfrm>
          <a:off x="0" y="0"/>
          <a:ext cx="0" cy="0"/>
          <a:chOff x="0" y="0"/>
          <a:chExt cx="0" cy="0"/>
        </a:xfrm>
      </p:grpSpPr>
      <p:pic>
        <p:nvPicPr>
          <p:cNvPr id="12" name="Google Shape;12;p29"/>
          <p:cNvPicPr preferRelativeResize="0"/>
          <p:nvPr/>
        </p:nvPicPr>
        <p:blipFill rotWithShape="1">
          <a:blip r:embed="rId2">
            <a:alphaModFix/>
          </a:blip>
          <a:srcRect b="0" l="0" r="0" t="0"/>
          <a:stretch/>
        </p:blipFill>
        <p:spPr>
          <a:xfrm>
            <a:off x="0" y="0"/>
            <a:ext cx="18287999" cy="10286999"/>
          </a:xfrm>
          <a:prstGeom prst="rect">
            <a:avLst/>
          </a:prstGeom>
          <a:noFill/>
          <a:ln>
            <a:noFill/>
          </a:ln>
        </p:spPr>
      </p:pic>
      <p:sp>
        <p:nvSpPr>
          <p:cNvPr id="13" name="Google Shape;13;p2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 name="Shape 16"/>
        <p:cNvGrpSpPr/>
        <p:nvPr/>
      </p:nvGrpSpPr>
      <p:grpSpPr>
        <a:xfrm>
          <a:off x="0" y="0"/>
          <a:ext cx="0" cy="0"/>
          <a:chOff x="0" y="0"/>
          <a:chExt cx="0" cy="0"/>
        </a:xfrm>
      </p:grpSpPr>
      <p:sp>
        <p:nvSpPr>
          <p:cNvPr id="17" name="Google Shape;17;p30"/>
          <p:cNvSpPr txBox="1"/>
          <p:nvPr>
            <p:ph type="title"/>
          </p:nvPr>
        </p:nvSpPr>
        <p:spPr>
          <a:xfrm>
            <a:off x="1016000" y="1006159"/>
            <a:ext cx="7550784" cy="8788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60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0"/>
          <p:cNvSpPr txBox="1"/>
          <p:nvPr>
            <p:ph idx="1" type="body"/>
          </p:nvPr>
        </p:nvSpPr>
        <p:spPr>
          <a:xfrm>
            <a:off x="2300878" y="4231745"/>
            <a:ext cx="14977744" cy="41033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3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2" name="Shape 22"/>
        <p:cNvGrpSpPr/>
        <p:nvPr/>
      </p:nvGrpSpPr>
      <p:grpSpPr>
        <a:xfrm>
          <a:off x="0" y="0"/>
          <a:ext cx="0" cy="0"/>
          <a:chOff x="0" y="0"/>
          <a:chExt cx="0" cy="0"/>
        </a:xfrm>
      </p:grpSpPr>
      <p:sp>
        <p:nvSpPr>
          <p:cNvPr id="23" name="Google Shape;23;p31"/>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31"/>
          <p:cNvSpPr/>
          <p:nvPr/>
        </p:nvSpPr>
        <p:spPr>
          <a:xfrm>
            <a:off x="0" y="2"/>
            <a:ext cx="2440940" cy="1503680"/>
          </a:xfrm>
          <a:custGeom>
            <a:rect b="b" l="l" r="r" t="t"/>
            <a:pathLst>
              <a:path extrusionOk="0" h="1503680" w="2440940">
                <a:moveTo>
                  <a:pt x="0" y="0"/>
                </a:moveTo>
                <a:lnTo>
                  <a:pt x="2440432" y="0"/>
                </a:lnTo>
                <a:lnTo>
                  <a:pt x="2440432" y="1503663"/>
                </a:lnTo>
                <a:lnTo>
                  <a:pt x="0" y="1503663"/>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31"/>
          <p:cNvSpPr/>
          <p:nvPr/>
        </p:nvSpPr>
        <p:spPr>
          <a:xfrm>
            <a:off x="17259300" y="8619273"/>
            <a:ext cx="1028700" cy="1668145"/>
          </a:xfrm>
          <a:custGeom>
            <a:rect b="b" l="l" r="r" t="t"/>
            <a:pathLst>
              <a:path extrusionOk="0" h="1668145" w="1028700">
                <a:moveTo>
                  <a:pt x="0" y="0"/>
                </a:moveTo>
                <a:lnTo>
                  <a:pt x="1028699" y="0"/>
                </a:lnTo>
                <a:lnTo>
                  <a:pt x="1028699" y="1667725"/>
                </a:lnTo>
                <a:lnTo>
                  <a:pt x="0" y="1667725"/>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31"/>
          <p:cNvSpPr/>
          <p:nvPr/>
        </p:nvSpPr>
        <p:spPr>
          <a:xfrm>
            <a:off x="14671295" y="673645"/>
            <a:ext cx="1463040" cy="209550"/>
          </a:xfrm>
          <a:custGeom>
            <a:rect b="b" l="l" r="r" t="t"/>
            <a:pathLst>
              <a:path extrusionOk="0" h="209550" w="1463040">
                <a:moveTo>
                  <a:pt x="361950" y="0"/>
                </a:moveTo>
                <a:lnTo>
                  <a:pt x="222313" y="0"/>
                </a:lnTo>
                <a:lnTo>
                  <a:pt x="0" y="209283"/>
                </a:lnTo>
                <a:lnTo>
                  <a:pt x="139623" y="209283"/>
                </a:lnTo>
                <a:lnTo>
                  <a:pt x="361950" y="0"/>
                </a:lnTo>
                <a:close/>
              </a:path>
              <a:path extrusionOk="0" h="209550" w="1463040">
                <a:moveTo>
                  <a:pt x="724319" y="0"/>
                </a:moveTo>
                <a:lnTo>
                  <a:pt x="584695" y="0"/>
                </a:lnTo>
                <a:lnTo>
                  <a:pt x="362369" y="209283"/>
                </a:lnTo>
                <a:lnTo>
                  <a:pt x="501992" y="209283"/>
                </a:lnTo>
                <a:lnTo>
                  <a:pt x="724319" y="0"/>
                </a:lnTo>
                <a:close/>
              </a:path>
              <a:path extrusionOk="0" h="209550" w="1463040">
                <a:moveTo>
                  <a:pt x="1100048" y="0"/>
                </a:moveTo>
                <a:lnTo>
                  <a:pt x="960424" y="0"/>
                </a:lnTo>
                <a:lnTo>
                  <a:pt x="738098" y="209283"/>
                </a:lnTo>
                <a:lnTo>
                  <a:pt x="877722" y="209283"/>
                </a:lnTo>
                <a:lnTo>
                  <a:pt x="1100048" y="0"/>
                </a:lnTo>
                <a:close/>
              </a:path>
              <a:path extrusionOk="0" h="209550" w="1463040">
                <a:moveTo>
                  <a:pt x="1462417" y="0"/>
                </a:moveTo>
                <a:lnTo>
                  <a:pt x="1322793" y="0"/>
                </a:lnTo>
                <a:lnTo>
                  <a:pt x="1100467" y="209283"/>
                </a:lnTo>
                <a:lnTo>
                  <a:pt x="1240104" y="209283"/>
                </a:lnTo>
                <a:lnTo>
                  <a:pt x="1462417"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31"/>
          <p:cNvSpPr/>
          <p:nvPr/>
        </p:nvSpPr>
        <p:spPr>
          <a:xfrm>
            <a:off x="16134143" y="673645"/>
            <a:ext cx="1468755" cy="209550"/>
          </a:xfrm>
          <a:custGeom>
            <a:rect b="b" l="l" r="r" t="t"/>
            <a:pathLst>
              <a:path extrusionOk="0" h="209550" w="1468755">
                <a:moveTo>
                  <a:pt x="361950" y="0"/>
                </a:moveTo>
                <a:lnTo>
                  <a:pt x="222326" y="0"/>
                </a:lnTo>
                <a:lnTo>
                  <a:pt x="0" y="209283"/>
                </a:lnTo>
                <a:lnTo>
                  <a:pt x="139623" y="209283"/>
                </a:lnTo>
                <a:lnTo>
                  <a:pt x="361950" y="0"/>
                </a:lnTo>
                <a:close/>
              </a:path>
              <a:path extrusionOk="0" h="209550" w="1468755">
                <a:moveTo>
                  <a:pt x="743915" y="0"/>
                </a:moveTo>
                <a:lnTo>
                  <a:pt x="604291" y="0"/>
                </a:lnTo>
                <a:lnTo>
                  <a:pt x="381965" y="209283"/>
                </a:lnTo>
                <a:lnTo>
                  <a:pt x="521589" y="209283"/>
                </a:lnTo>
                <a:lnTo>
                  <a:pt x="743915" y="0"/>
                </a:lnTo>
                <a:close/>
              </a:path>
              <a:path extrusionOk="0" h="209550" w="1468755">
                <a:moveTo>
                  <a:pt x="1106284" y="0"/>
                </a:moveTo>
                <a:lnTo>
                  <a:pt x="966660" y="0"/>
                </a:lnTo>
                <a:lnTo>
                  <a:pt x="744334" y="209283"/>
                </a:lnTo>
                <a:lnTo>
                  <a:pt x="883970" y="209283"/>
                </a:lnTo>
                <a:lnTo>
                  <a:pt x="1106284" y="0"/>
                </a:lnTo>
                <a:close/>
              </a:path>
              <a:path extrusionOk="0" h="209550" w="1468755">
                <a:moveTo>
                  <a:pt x="1468666" y="0"/>
                </a:moveTo>
                <a:lnTo>
                  <a:pt x="1329042" y="0"/>
                </a:lnTo>
                <a:lnTo>
                  <a:pt x="1106716" y="209283"/>
                </a:lnTo>
                <a:lnTo>
                  <a:pt x="1246339" y="209283"/>
                </a:lnTo>
                <a:lnTo>
                  <a:pt x="1468666"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31"/>
          <p:cNvSpPr txBox="1"/>
          <p:nvPr>
            <p:ph type="title"/>
          </p:nvPr>
        </p:nvSpPr>
        <p:spPr>
          <a:xfrm>
            <a:off x="1016000" y="1006159"/>
            <a:ext cx="7550784" cy="8788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60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31"/>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3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32"/>
          <p:cNvSpPr txBox="1"/>
          <p:nvPr>
            <p:ph type="title"/>
          </p:nvPr>
        </p:nvSpPr>
        <p:spPr>
          <a:xfrm>
            <a:off x="1016000" y="1006159"/>
            <a:ext cx="7550784" cy="87883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560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sp>
        <p:nvSpPr>
          <p:cNvPr id="40" name="Google Shape;40;p33"/>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3"/>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1016000" y="1006159"/>
            <a:ext cx="7550784" cy="87883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600" u="none" cap="none" strike="noStrik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2300878" y="4231745"/>
            <a:ext cx="14977744" cy="41033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2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1.jpg"/><Relationship Id="rId5" Type="http://schemas.openxmlformats.org/officeDocument/2006/relationships/image" Target="../media/image10.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g39d70331c01_0_0"/>
          <p:cNvSpPr txBox="1"/>
          <p:nvPr/>
        </p:nvSpPr>
        <p:spPr>
          <a:xfrm>
            <a:off x="3798750" y="2117950"/>
            <a:ext cx="9939600" cy="1699500"/>
          </a:xfrm>
          <a:prstGeom prst="rect">
            <a:avLst/>
          </a:prstGeom>
          <a:noFill/>
          <a:ln>
            <a:noFill/>
          </a:ln>
        </p:spPr>
        <p:txBody>
          <a:bodyPr anchorCtr="0" anchor="t" bIns="0" lIns="0" spcFirstLastPara="1" rIns="0" wrap="square" tIns="13950">
            <a:spAutoFit/>
          </a:bodyPr>
          <a:lstStyle/>
          <a:p>
            <a:pPr indent="0" lvl="0" marL="0" marR="5080" rtl="0" algn="ctr">
              <a:lnSpc>
                <a:spcPct val="100000"/>
              </a:lnSpc>
              <a:spcBef>
                <a:spcPts val="0"/>
              </a:spcBef>
              <a:spcAft>
                <a:spcPts val="0"/>
              </a:spcAft>
              <a:buNone/>
            </a:pPr>
            <a:r>
              <a:rPr b="1" lang="en-GB" sz="10950">
                <a:solidFill>
                  <a:srgbClr val="F7C809"/>
                </a:solidFill>
                <a:latin typeface="Tahoma"/>
                <a:ea typeface="Tahoma"/>
                <a:cs typeface="Tahoma"/>
                <a:sym typeface="Tahoma"/>
              </a:rPr>
              <a:t>ALDRIV</a:t>
            </a:r>
            <a:endParaRPr b="1" sz="10950">
              <a:solidFill>
                <a:srgbClr val="F7C809"/>
              </a:solidFill>
              <a:latin typeface="Tahoma"/>
              <a:ea typeface="Tahoma"/>
              <a:cs typeface="Tahoma"/>
              <a:sym typeface="Tahoma"/>
            </a:endParaRPr>
          </a:p>
        </p:txBody>
      </p:sp>
      <p:sp>
        <p:nvSpPr>
          <p:cNvPr id="50" name="Google Shape;50;g39d70331c01_0_0"/>
          <p:cNvSpPr txBox="1"/>
          <p:nvPr/>
        </p:nvSpPr>
        <p:spPr>
          <a:xfrm>
            <a:off x="4960225" y="4052250"/>
            <a:ext cx="8123700" cy="10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400">
                <a:solidFill>
                  <a:schemeClr val="lt1"/>
                </a:solidFill>
                <a:latin typeface="Calibri"/>
                <a:ea typeface="Calibri"/>
                <a:cs typeface="Calibri"/>
                <a:sym typeface="Calibri"/>
              </a:rPr>
              <a:t>The Business Banking Platform Built for SMEs &amp; IT Professionals</a:t>
            </a:r>
            <a:endParaRPr sz="4400">
              <a:solidFill>
                <a:schemeClr val="lt1"/>
              </a:solidFill>
              <a:latin typeface="Calibri"/>
              <a:ea typeface="Calibri"/>
              <a:cs typeface="Calibri"/>
              <a:sym typeface="Calibri"/>
            </a:endParaRPr>
          </a:p>
        </p:txBody>
      </p:sp>
      <p:sp>
        <p:nvSpPr>
          <p:cNvPr id="51" name="Google Shape;51;g39d70331c01_0_0"/>
          <p:cNvSpPr txBox="1"/>
          <p:nvPr/>
        </p:nvSpPr>
        <p:spPr>
          <a:xfrm>
            <a:off x="5999750" y="6519500"/>
            <a:ext cx="56211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chemeClr val="lt1"/>
                </a:solidFill>
                <a:latin typeface="Calibri"/>
                <a:ea typeface="Calibri"/>
                <a:cs typeface="Calibri"/>
                <a:sym typeface="Calibri"/>
              </a:rPr>
              <a:t>www.aldriv.com</a:t>
            </a:r>
            <a:endParaRPr sz="25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 name="Shape 170"/>
        <p:cNvGrpSpPr/>
        <p:nvPr/>
      </p:nvGrpSpPr>
      <p:grpSpPr>
        <a:xfrm>
          <a:off x="0" y="0"/>
          <a:ext cx="0" cy="0"/>
          <a:chOff x="0" y="0"/>
          <a:chExt cx="0" cy="0"/>
        </a:xfrm>
      </p:grpSpPr>
      <p:sp>
        <p:nvSpPr>
          <p:cNvPr id="171" name="Google Shape;171;p9"/>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9"/>
          <p:cNvSpPr/>
          <p:nvPr/>
        </p:nvSpPr>
        <p:spPr>
          <a:xfrm>
            <a:off x="0" y="0"/>
            <a:ext cx="2735580" cy="1310640"/>
          </a:xfrm>
          <a:custGeom>
            <a:rect b="b" l="l" r="r" t="t"/>
            <a:pathLst>
              <a:path extrusionOk="0" h="1310640" w="2735580">
                <a:moveTo>
                  <a:pt x="2696650" y="1310300"/>
                </a:moveTo>
                <a:lnTo>
                  <a:pt x="0" y="1310300"/>
                </a:lnTo>
                <a:lnTo>
                  <a:pt x="0" y="0"/>
                </a:lnTo>
                <a:lnTo>
                  <a:pt x="2735443" y="0"/>
                </a:lnTo>
                <a:lnTo>
                  <a:pt x="2735443" y="1271530"/>
                </a:lnTo>
                <a:lnTo>
                  <a:pt x="2732400" y="1286638"/>
                </a:lnTo>
                <a:lnTo>
                  <a:pt x="2724096" y="1298960"/>
                </a:lnTo>
                <a:lnTo>
                  <a:pt x="2711767" y="1307259"/>
                </a:lnTo>
                <a:lnTo>
                  <a:pt x="2696650" y="131030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9"/>
          <p:cNvSpPr txBox="1"/>
          <p:nvPr>
            <p:ph type="title"/>
          </p:nvPr>
        </p:nvSpPr>
        <p:spPr>
          <a:xfrm>
            <a:off x="3104714" y="598903"/>
            <a:ext cx="10485900" cy="771000"/>
          </a:xfrm>
          <a:prstGeom prst="rect">
            <a:avLst/>
          </a:prstGeom>
          <a:noFill/>
          <a:ln>
            <a:noFill/>
          </a:ln>
        </p:spPr>
        <p:txBody>
          <a:bodyPr anchorCtr="0" anchor="t" bIns="0" lIns="0" spcFirstLastPara="1" rIns="0" wrap="square" tIns="16500">
            <a:spAutoFit/>
          </a:bodyPr>
          <a:lstStyle/>
          <a:p>
            <a:pPr indent="0" lvl="0" marL="0" rtl="0" algn="l">
              <a:lnSpc>
                <a:spcPct val="100000"/>
              </a:lnSpc>
              <a:spcBef>
                <a:spcPts val="0"/>
              </a:spcBef>
              <a:spcAft>
                <a:spcPts val="0"/>
              </a:spcAft>
              <a:buNone/>
            </a:pPr>
            <a:r>
              <a:rPr lang="en-GB" sz="4900"/>
              <a:t>LOCAL FIRST, GLOBAL NEXT</a:t>
            </a:r>
            <a:endParaRPr sz="4900"/>
          </a:p>
        </p:txBody>
      </p:sp>
      <p:sp>
        <p:nvSpPr>
          <p:cNvPr id="174" name="Google Shape;174;p9"/>
          <p:cNvSpPr/>
          <p:nvPr/>
        </p:nvSpPr>
        <p:spPr>
          <a:xfrm>
            <a:off x="6884809" y="8796832"/>
            <a:ext cx="4522470" cy="920750"/>
          </a:xfrm>
          <a:custGeom>
            <a:rect b="b" l="l" r="r" t="t"/>
            <a:pathLst>
              <a:path extrusionOk="0" h="920750" w="4522470">
                <a:moveTo>
                  <a:pt x="561975" y="445922"/>
                </a:moveTo>
                <a:lnTo>
                  <a:pt x="559422" y="440994"/>
                </a:lnTo>
                <a:lnTo>
                  <a:pt x="541185" y="422681"/>
                </a:lnTo>
                <a:lnTo>
                  <a:pt x="541185" y="447103"/>
                </a:lnTo>
                <a:lnTo>
                  <a:pt x="116751" y="873328"/>
                </a:lnTo>
                <a:lnTo>
                  <a:pt x="20802" y="776820"/>
                </a:lnTo>
                <a:lnTo>
                  <a:pt x="324942" y="471335"/>
                </a:lnTo>
                <a:lnTo>
                  <a:pt x="343001" y="453212"/>
                </a:lnTo>
                <a:lnTo>
                  <a:pt x="344563" y="451434"/>
                </a:lnTo>
                <a:lnTo>
                  <a:pt x="345554" y="449465"/>
                </a:lnTo>
                <a:lnTo>
                  <a:pt x="345554" y="444741"/>
                </a:lnTo>
                <a:lnTo>
                  <a:pt x="344766" y="442772"/>
                </a:lnTo>
                <a:lnTo>
                  <a:pt x="20802" y="117386"/>
                </a:lnTo>
                <a:lnTo>
                  <a:pt x="116751" y="20878"/>
                </a:lnTo>
                <a:lnTo>
                  <a:pt x="541185" y="447103"/>
                </a:lnTo>
                <a:lnTo>
                  <a:pt x="541185" y="422681"/>
                </a:lnTo>
                <a:lnTo>
                  <a:pt x="122047" y="1765"/>
                </a:lnTo>
                <a:lnTo>
                  <a:pt x="115582" y="0"/>
                </a:lnTo>
                <a:lnTo>
                  <a:pt x="114592" y="190"/>
                </a:lnTo>
                <a:lnTo>
                  <a:pt x="113614" y="520"/>
                </a:lnTo>
                <a:lnTo>
                  <a:pt x="112433" y="977"/>
                </a:lnTo>
                <a:lnTo>
                  <a:pt x="111455" y="1574"/>
                </a:lnTo>
                <a:lnTo>
                  <a:pt x="110667" y="2552"/>
                </a:lnTo>
                <a:lnTo>
                  <a:pt x="1765" y="112064"/>
                </a:lnTo>
                <a:lnTo>
                  <a:pt x="596" y="114033"/>
                </a:lnTo>
                <a:lnTo>
                  <a:pt x="203" y="115023"/>
                </a:lnTo>
                <a:lnTo>
                  <a:pt x="0" y="116205"/>
                </a:lnTo>
                <a:lnTo>
                  <a:pt x="0" y="118567"/>
                </a:lnTo>
                <a:lnTo>
                  <a:pt x="2552" y="123494"/>
                </a:lnTo>
                <a:lnTo>
                  <a:pt x="20802" y="141808"/>
                </a:lnTo>
                <a:lnTo>
                  <a:pt x="324942" y="447103"/>
                </a:lnTo>
                <a:lnTo>
                  <a:pt x="2755" y="770915"/>
                </a:lnTo>
                <a:lnTo>
                  <a:pt x="990" y="772490"/>
                </a:lnTo>
                <a:lnTo>
                  <a:pt x="203" y="774649"/>
                </a:lnTo>
                <a:lnTo>
                  <a:pt x="203" y="779373"/>
                </a:lnTo>
                <a:lnTo>
                  <a:pt x="990" y="781342"/>
                </a:lnTo>
                <a:lnTo>
                  <a:pt x="111658" y="892429"/>
                </a:lnTo>
                <a:lnTo>
                  <a:pt x="118122" y="894207"/>
                </a:lnTo>
                <a:lnTo>
                  <a:pt x="119113" y="894016"/>
                </a:lnTo>
                <a:lnTo>
                  <a:pt x="120091" y="893686"/>
                </a:lnTo>
                <a:lnTo>
                  <a:pt x="121272" y="893229"/>
                </a:lnTo>
                <a:lnTo>
                  <a:pt x="122250" y="892632"/>
                </a:lnTo>
                <a:lnTo>
                  <a:pt x="123037" y="891641"/>
                </a:lnTo>
                <a:lnTo>
                  <a:pt x="541185" y="471538"/>
                </a:lnTo>
                <a:lnTo>
                  <a:pt x="560209" y="452424"/>
                </a:lnTo>
                <a:lnTo>
                  <a:pt x="561390" y="450456"/>
                </a:lnTo>
                <a:lnTo>
                  <a:pt x="561784" y="449465"/>
                </a:lnTo>
                <a:lnTo>
                  <a:pt x="561975" y="448284"/>
                </a:lnTo>
                <a:lnTo>
                  <a:pt x="561975" y="445922"/>
                </a:lnTo>
                <a:close/>
              </a:path>
              <a:path extrusionOk="0" h="920750" w="4522470">
                <a:moveTo>
                  <a:pt x="1127696" y="472109"/>
                </a:moveTo>
                <a:lnTo>
                  <a:pt x="1125143" y="467182"/>
                </a:lnTo>
                <a:lnTo>
                  <a:pt x="1106893" y="448856"/>
                </a:lnTo>
                <a:lnTo>
                  <a:pt x="1106893" y="473290"/>
                </a:lnTo>
                <a:lnTo>
                  <a:pt x="682472" y="899515"/>
                </a:lnTo>
                <a:lnTo>
                  <a:pt x="586524" y="803008"/>
                </a:lnTo>
                <a:lnTo>
                  <a:pt x="890663" y="497522"/>
                </a:lnTo>
                <a:lnTo>
                  <a:pt x="908710" y="479399"/>
                </a:lnTo>
                <a:lnTo>
                  <a:pt x="910285" y="477621"/>
                </a:lnTo>
                <a:lnTo>
                  <a:pt x="911263" y="475653"/>
                </a:lnTo>
                <a:lnTo>
                  <a:pt x="911263" y="470928"/>
                </a:lnTo>
                <a:lnTo>
                  <a:pt x="910475" y="468960"/>
                </a:lnTo>
                <a:lnTo>
                  <a:pt x="586524" y="143573"/>
                </a:lnTo>
                <a:lnTo>
                  <a:pt x="682472" y="47066"/>
                </a:lnTo>
                <a:lnTo>
                  <a:pt x="1106893" y="473290"/>
                </a:lnTo>
                <a:lnTo>
                  <a:pt x="1106893" y="448856"/>
                </a:lnTo>
                <a:lnTo>
                  <a:pt x="687768" y="27952"/>
                </a:lnTo>
                <a:lnTo>
                  <a:pt x="681291" y="26187"/>
                </a:lnTo>
                <a:lnTo>
                  <a:pt x="680313" y="26377"/>
                </a:lnTo>
                <a:lnTo>
                  <a:pt x="679335" y="26708"/>
                </a:lnTo>
                <a:lnTo>
                  <a:pt x="678154" y="27165"/>
                </a:lnTo>
                <a:lnTo>
                  <a:pt x="677176" y="27762"/>
                </a:lnTo>
                <a:lnTo>
                  <a:pt x="676389" y="28740"/>
                </a:lnTo>
                <a:lnTo>
                  <a:pt x="567486" y="138252"/>
                </a:lnTo>
                <a:lnTo>
                  <a:pt x="566305" y="140220"/>
                </a:lnTo>
                <a:lnTo>
                  <a:pt x="565912" y="141211"/>
                </a:lnTo>
                <a:lnTo>
                  <a:pt x="565721" y="142392"/>
                </a:lnTo>
                <a:lnTo>
                  <a:pt x="565721" y="144754"/>
                </a:lnTo>
                <a:lnTo>
                  <a:pt x="568274" y="149682"/>
                </a:lnTo>
                <a:lnTo>
                  <a:pt x="586524" y="167995"/>
                </a:lnTo>
                <a:lnTo>
                  <a:pt x="890663" y="473290"/>
                </a:lnTo>
                <a:lnTo>
                  <a:pt x="568464" y="797102"/>
                </a:lnTo>
                <a:lnTo>
                  <a:pt x="566699" y="798677"/>
                </a:lnTo>
                <a:lnTo>
                  <a:pt x="565912" y="800836"/>
                </a:lnTo>
                <a:lnTo>
                  <a:pt x="565912" y="805561"/>
                </a:lnTo>
                <a:lnTo>
                  <a:pt x="566699" y="807542"/>
                </a:lnTo>
                <a:lnTo>
                  <a:pt x="586524" y="827430"/>
                </a:lnTo>
                <a:lnTo>
                  <a:pt x="677367" y="918629"/>
                </a:lnTo>
                <a:lnTo>
                  <a:pt x="679335" y="919810"/>
                </a:lnTo>
                <a:lnTo>
                  <a:pt x="680313" y="920203"/>
                </a:lnTo>
                <a:lnTo>
                  <a:pt x="681291" y="920369"/>
                </a:lnTo>
                <a:lnTo>
                  <a:pt x="683844" y="920394"/>
                </a:lnTo>
                <a:lnTo>
                  <a:pt x="684822" y="920203"/>
                </a:lnTo>
                <a:lnTo>
                  <a:pt x="685812" y="919873"/>
                </a:lnTo>
                <a:lnTo>
                  <a:pt x="686981" y="919416"/>
                </a:lnTo>
                <a:lnTo>
                  <a:pt x="687971" y="918819"/>
                </a:lnTo>
                <a:lnTo>
                  <a:pt x="688746" y="917829"/>
                </a:lnTo>
                <a:lnTo>
                  <a:pt x="1106893" y="497725"/>
                </a:lnTo>
                <a:lnTo>
                  <a:pt x="1125931" y="478612"/>
                </a:lnTo>
                <a:lnTo>
                  <a:pt x="1127112" y="476643"/>
                </a:lnTo>
                <a:lnTo>
                  <a:pt x="1127506" y="475653"/>
                </a:lnTo>
                <a:lnTo>
                  <a:pt x="1127696" y="474472"/>
                </a:lnTo>
                <a:lnTo>
                  <a:pt x="1127696" y="472109"/>
                </a:lnTo>
                <a:close/>
              </a:path>
              <a:path extrusionOk="0" h="920750" w="4522470">
                <a:moveTo>
                  <a:pt x="1693418" y="445922"/>
                </a:moveTo>
                <a:lnTo>
                  <a:pt x="1690865" y="440994"/>
                </a:lnTo>
                <a:lnTo>
                  <a:pt x="1672615" y="422668"/>
                </a:lnTo>
                <a:lnTo>
                  <a:pt x="1672615" y="447103"/>
                </a:lnTo>
                <a:lnTo>
                  <a:pt x="1248194" y="873328"/>
                </a:lnTo>
                <a:lnTo>
                  <a:pt x="1152232" y="776820"/>
                </a:lnTo>
                <a:lnTo>
                  <a:pt x="1456385" y="471335"/>
                </a:lnTo>
                <a:lnTo>
                  <a:pt x="1474431" y="453212"/>
                </a:lnTo>
                <a:lnTo>
                  <a:pt x="1476006" y="451434"/>
                </a:lnTo>
                <a:lnTo>
                  <a:pt x="1476984" y="449465"/>
                </a:lnTo>
                <a:lnTo>
                  <a:pt x="1476984" y="444741"/>
                </a:lnTo>
                <a:lnTo>
                  <a:pt x="1476197" y="442772"/>
                </a:lnTo>
                <a:lnTo>
                  <a:pt x="1152232" y="117386"/>
                </a:lnTo>
                <a:lnTo>
                  <a:pt x="1248194" y="20878"/>
                </a:lnTo>
                <a:lnTo>
                  <a:pt x="1672615" y="447103"/>
                </a:lnTo>
                <a:lnTo>
                  <a:pt x="1672615" y="422668"/>
                </a:lnTo>
                <a:lnTo>
                  <a:pt x="1253490" y="1765"/>
                </a:lnTo>
                <a:lnTo>
                  <a:pt x="1247013" y="0"/>
                </a:lnTo>
                <a:lnTo>
                  <a:pt x="1246035" y="190"/>
                </a:lnTo>
                <a:lnTo>
                  <a:pt x="1245044" y="520"/>
                </a:lnTo>
                <a:lnTo>
                  <a:pt x="1243876" y="977"/>
                </a:lnTo>
                <a:lnTo>
                  <a:pt x="1242885" y="1574"/>
                </a:lnTo>
                <a:lnTo>
                  <a:pt x="1242110" y="2552"/>
                </a:lnTo>
                <a:lnTo>
                  <a:pt x="1133208" y="112064"/>
                </a:lnTo>
                <a:lnTo>
                  <a:pt x="1132027" y="114033"/>
                </a:lnTo>
                <a:lnTo>
                  <a:pt x="1131633" y="115023"/>
                </a:lnTo>
                <a:lnTo>
                  <a:pt x="1131443" y="116205"/>
                </a:lnTo>
                <a:lnTo>
                  <a:pt x="1131443" y="118567"/>
                </a:lnTo>
                <a:lnTo>
                  <a:pt x="1133983" y="123494"/>
                </a:lnTo>
                <a:lnTo>
                  <a:pt x="1152232" y="141808"/>
                </a:lnTo>
                <a:lnTo>
                  <a:pt x="1456385" y="447103"/>
                </a:lnTo>
                <a:lnTo>
                  <a:pt x="1134186" y="770915"/>
                </a:lnTo>
                <a:lnTo>
                  <a:pt x="1132420" y="772490"/>
                </a:lnTo>
                <a:lnTo>
                  <a:pt x="1131633" y="774649"/>
                </a:lnTo>
                <a:lnTo>
                  <a:pt x="1131633" y="779373"/>
                </a:lnTo>
                <a:lnTo>
                  <a:pt x="1132420" y="781342"/>
                </a:lnTo>
                <a:lnTo>
                  <a:pt x="1243088" y="892429"/>
                </a:lnTo>
                <a:lnTo>
                  <a:pt x="1249565" y="894207"/>
                </a:lnTo>
                <a:lnTo>
                  <a:pt x="1250543" y="894016"/>
                </a:lnTo>
                <a:lnTo>
                  <a:pt x="1251521" y="893686"/>
                </a:lnTo>
                <a:lnTo>
                  <a:pt x="1252702" y="893229"/>
                </a:lnTo>
                <a:lnTo>
                  <a:pt x="1253680" y="892632"/>
                </a:lnTo>
                <a:lnTo>
                  <a:pt x="1254467" y="891641"/>
                </a:lnTo>
                <a:lnTo>
                  <a:pt x="1672615" y="471538"/>
                </a:lnTo>
                <a:lnTo>
                  <a:pt x="1691652" y="452424"/>
                </a:lnTo>
                <a:lnTo>
                  <a:pt x="1692821" y="450456"/>
                </a:lnTo>
                <a:lnTo>
                  <a:pt x="1693214" y="449465"/>
                </a:lnTo>
                <a:lnTo>
                  <a:pt x="1693418" y="448284"/>
                </a:lnTo>
                <a:lnTo>
                  <a:pt x="1693418" y="445922"/>
                </a:lnTo>
                <a:close/>
              </a:path>
              <a:path extrusionOk="0" h="920750" w="4522470">
                <a:moveTo>
                  <a:pt x="2259126" y="445922"/>
                </a:moveTo>
                <a:lnTo>
                  <a:pt x="2256574" y="440994"/>
                </a:lnTo>
                <a:lnTo>
                  <a:pt x="2238337" y="422681"/>
                </a:lnTo>
                <a:lnTo>
                  <a:pt x="2238337" y="447103"/>
                </a:lnTo>
                <a:lnTo>
                  <a:pt x="1813902" y="873328"/>
                </a:lnTo>
                <a:lnTo>
                  <a:pt x="1717954" y="776820"/>
                </a:lnTo>
                <a:lnTo>
                  <a:pt x="2022094" y="471335"/>
                </a:lnTo>
                <a:lnTo>
                  <a:pt x="2040153" y="453212"/>
                </a:lnTo>
                <a:lnTo>
                  <a:pt x="2041715" y="451434"/>
                </a:lnTo>
                <a:lnTo>
                  <a:pt x="2042693" y="449465"/>
                </a:lnTo>
                <a:lnTo>
                  <a:pt x="2042693" y="444741"/>
                </a:lnTo>
                <a:lnTo>
                  <a:pt x="2041918" y="442772"/>
                </a:lnTo>
                <a:lnTo>
                  <a:pt x="1717954" y="117386"/>
                </a:lnTo>
                <a:lnTo>
                  <a:pt x="1813902" y="20878"/>
                </a:lnTo>
                <a:lnTo>
                  <a:pt x="2238337" y="447103"/>
                </a:lnTo>
                <a:lnTo>
                  <a:pt x="2238337" y="422681"/>
                </a:lnTo>
                <a:lnTo>
                  <a:pt x="1819198" y="1765"/>
                </a:lnTo>
                <a:lnTo>
                  <a:pt x="1812734" y="0"/>
                </a:lnTo>
                <a:lnTo>
                  <a:pt x="1811743" y="190"/>
                </a:lnTo>
                <a:lnTo>
                  <a:pt x="1810766" y="520"/>
                </a:lnTo>
                <a:lnTo>
                  <a:pt x="1809584" y="977"/>
                </a:lnTo>
                <a:lnTo>
                  <a:pt x="1808607" y="1574"/>
                </a:lnTo>
                <a:lnTo>
                  <a:pt x="1807819" y="2552"/>
                </a:lnTo>
                <a:lnTo>
                  <a:pt x="1698917" y="112064"/>
                </a:lnTo>
                <a:lnTo>
                  <a:pt x="1697748" y="114033"/>
                </a:lnTo>
                <a:lnTo>
                  <a:pt x="1697355" y="115023"/>
                </a:lnTo>
                <a:lnTo>
                  <a:pt x="1697151" y="116205"/>
                </a:lnTo>
                <a:lnTo>
                  <a:pt x="1697151" y="118567"/>
                </a:lnTo>
                <a:lnTo>
                  <a:pt x="1699704" y="123494"/>
                </a:lnTo>
                <a:lnTo>
                  <a:pt x="1717954" y="141808"/>
                </a:lnTo>
                <a:lnTo>
                  <a:pt x="2022094" y="447103"/>
                </a:lnTo>
                <a:lnTo>
                  <a:pt x="1699907" y="770915"/>
                </a:lnTo>
                <a:lnTo>
                  <a:pt x="1698142" y="772490"/>
                </a:lnTo>
                <a:lnTo>
                  <a:pt x="1697355" y="774649"/>
                </a:lnTo>
                <a:lnTo>
                  <a:pt x="1697355" y="779373"/>
                </a:lnTo>
                <a:lnTo>
                  <a:pt x="1698142" y="781342"/>
                </a:lnTo>
                <a:lnTo>
                  <a:pt x="1808810" y="892429"/>
                </a:lnTo>
                <a:lnTo>
                  <a:pt x="1815274" y="894207"/>
                </a:lnTo>
                <a:lnTo>
                  <a:pt x="1816265" y="894016"/>
                </a:lnTo>
                <a:lnTo>
                  <a:pt x="1817243" y="893686"/>
                </a:lnTo>
                <a:lnTo>
                  <a:pt x="1818424" y="893229"/>
                </a:lnTo>
                <a:lnTo>
                  <a:pt x="1819402" y="892632"/>
                </a:lnTo>
                <a:lnTo>
                  <a:pt x="1820189" y="891641"/>
                </a:lnTo>
                <a:lnTo>
                  <a:pt x="2238337" y="471538"/>
                </a:lnTo>
                <a:lnTo>
                  <a:pt x="2257361" y="452424"/>
                </a:lnTo>
                <a:lnTo>
                  <a:pt x="2258542" y="450456"/>
                </a:lnTo>
                <a:lnTo>
                  <a:pt x="2258936" y="449465"/>
                </a:lnTo>
                <a:lnTo>
                  <a:pt x="2259126" y="448284"/>
                </a:lnTo>
                <a:lnTo>
                  <a:pt x="2259126" y="445922"/>
                </a:lnTo>
                <a:close/>
              </a:path>
              <a:path extrusionOk="0" h="920750" w="4522470">
                <a:moveTo>
                  <a:pt x="2824848" y="472109"/>
                </a:moveTo>
                <a:lnTo>
                  <a:pt x="2822295" y="467182"/>
                </a:lnTo>
                <a:lnTo>
                  <a:pt x="2804045" y="448856"/>
                </a:lnTo>
                <a:lnTo>
                  <a:pt x="2804045" y="473290"/>
                </a:lnTo>
                <a:lnTo>
                  <a:pt x="2379624" y="899515"/>
                </a:lnTo>
                <a:lnTo>
                  <a:pt x="2283676" y="803008"/>
                </a:lnTo>
                <a:lnTo>
                  <a:pt x="2587815" y="497522"/>
                </a:lnTo>
                <a:lnTo>
                  <a:pt x="2605862" y="479399"/>
                </a:lnTo>
                <a:lnTo>
                  <a:pt x="2607437" y="477621"/>
                </a:lnTo>
                <a:lnTo>
                  <a:pt x="2608415" y="475653"/>
                </a:lnTo>
                <a:lnTo>
                  <a:pt x="2608415" y="470928"/>
                </a:lnTo>
                <a:lnTo>
                  <a:pt x="2607627" y="468960"/>
                </a:lnTo>
                <a:lnTo>
                  <a:pt x="2283676" y="143573"/>
                </a:lnTo>
                <a:lnTo>
                  <a:pt x="2379624" y="47066"/>
                </a:lnTo>
                <a:lnTo>
                  <a:pt x="2804045" y="473290"/>
                </a:lnTo>
                <a:lnTo>
                  <a:pt x="2804045" y="448856"/>
                </a:lnTo>
                <a:lnTo>
                  <a:pt x="2384920" y="27952"/>
                </a:lnTo>
                <a:lnTo>
                  <a:pt x="2378443" y="26187"/>
                </a:lnTo>
                <a:lnTo>
                  <a:pt x="2377465" y="26377"/>
                </a:lnTo>
                <a:lnTo>
                  <a:pt x="2376487" y="26708"/>
                </a:lnTo>
                <a:lnTo>
                  <a:pt x="2375306" y="27165"/>
                </a:lnTo>
                <a:lnTo>
                  <a:pt x="2374328" y="27762"/>
                </a:lnTo>
                <a:lnTo>
                  <a:pt x="2373541" y="28740"/>
                </a:lnTo>
                <a:lnTo>
                  <a:pt x="2264638" y="138252"/>
                </a:lnTo>
                <a:lnTo>
                  <a:pt x="2263457" y="140220"/>
                </a:lnTo>
                <a:lnTo>
                  <a:pt x="2263063" y="141211"/>
                </a:lnTo>
                <a:lnTo>
                  <a:pt x="2262873" y="142392"/>
                </a:lnTo>
                <a:lnTo>
                  <a:pt x="2262873" y="144754"/>
                </a:lnTo>
                <a:lnTo>
                  <a:pt x="2265426" y="149682"/>
                </a:lnTo>
                <a:lnTo>
                  <a:pt x="2283676" y="167995"/>
                </a:lnTo>
                <a:lnTo>
                  <a:pt x="2587815" y="473290"/>
                </a:lnTo>
                <a:lnTo>
                  <a:pt x="2265616" y="797102"/>
                </a:lnTo>
                <a:lnTo>
                  <a:pt x="2263851" y="798677"/>
                </a:lnTo>
                <a:lnTo>
                  <a:pt x="2263063" y="800836"/>
                </a:lnTo>
                <a:lnTo>
                  <a:pt x="2263063" y="805561"/>
                </a:lnTo>
                <a:lnTo>
                  <a:pt x="2263851" y="807542"/>
                </a:lnTo>
                <a:lnTo>
                  <a:pt x="2283676" y="827430"/>
                </a:lnTo>
                <a:lnTo>
                  <a:pt x="2374519" y="918629"/>
                </a:lnTo>
                <a:lnTo>
                  <a:pt x="2376487" y="919810"/>
                </a:lnTo>
                <a:lnTo>
                  <a:pt x="2377465" y="920203"/>
                </a:lnTo>
                <a:lnTo>
                  <a:pt x="2378443" y="920369"/>
                </a:lnTo>
                <a:lnTo>
                  <a:pt x="2380996" y="920394"/>
                </a:lnTo>
                <a:lnTo>
                  <a:pt x="2381974" y="920203"/>
                </a:lnTo>
                <a:lnTo>
                  <a:pt x="2382964" y="919873"/>
                </a:lnTo>
                <a:lnTo>
                  <a:pt x="2384133" y="919416"/>
                </a:lnTo>
                <a:lnTo>
                  <a:pt x="2385123" y="918819"/>
                </a:lnTo>
                <a:lnTo>
                  <a:pt x="2385898" y="917829"/>
                </a:lnTo>
                <a:lnTo>
                  <a:pt x="2804045" y="497725"/>
                </a:lnTo>
                <a:lnTo>
                  <a:pt x="2823083" y="478612"/>
                </a:lnTo>
                <a:lnTo>
                  <a:pt x="2824264" y="476643"/>
                </a:lnTo>
                <a:lnTo>
                  <a:pt x="2824657" y="475653"/>
                </a:lnTo>
                <a:lnTo>
                  <a:pt x="2824848" y="474472"/>
                </a:lnTo>
                <a:lnTo>
                  <a:pt x="2824848" y="472109"/>
                </a:lnTo>
                <a:close/>
              </a:path>
              <a:path extrusionOk="0" h="920750" w="4522470">
                <a:moveTo>
                  <a:pt x="3390569" y="472109"/>
                </a:moveTo>
                <a:lnTo>
                  <a:pt x="3388017" y="467182"/>
                </a:lnTo>
                <a:lnTo>
                  <a:pt x="3369767" y="448856"/>
                </a:lnTo>
                <a:lnTo>
                  <a:pt x="3369767" y="473290"/>
                </a:lnTo>
                <a:lnTo>
                  <a:pt x="2945346" y="899515"/>
                </a:lnTo>
                <a:lnTo>
                  <a:pt x="2849384" y="803008"/>
                </a:lnTo>
                <a:lnTo>
                  <a:pt x="3153537" y="497522"/>
                </a:lnTo>
                <a:lnTo>
                  <a:pt x="3171583" y="479399"/>
                </a:lnTo>
                <a:lnTo>
                  <a:pt x="3173158" y="477621"/>
                </a:lnTo>
                <a:lnTo>
                  <a:pt x="3174136" y="475653"/>
                </a:lnTo>
                <a:lnTo>
                  <a:pt x="3174136" y="470928"/>
                </a:lnTo>
                <a:lnTo>
                  <a:pt x="3173349" y="468960"/>
                </a:lnTo>
                <a:lnTo>
                  <a:pt x="2849384" y="143573"/>
                </a:lnTo>
                <a:lnTo>
                  <a:pt x="2945346" y="47066"/>
                </a:lnTo>
                <a:lnTo>
                  <a:pt x="3369767" y="473290"/>
                </a:lnTo>
                <a:lnTo>
                  <a:pt x="3369767" y="448856"/>
                </a:lnTo>
                <a:lnTo>
                  <a:pt x="2950641" y="27952"/>
                </a:lnTo>
                <a:lnTo>
                  <a:pt x="2944164" y="26187"/>
                </a:lnTo>
                <a:lnTo>
                  <a:pt x="2943187" y="26377"/>
                </a:lnTo>
                <a:lnTo>
                  <a:pt x="2942196" y="26708"/>
                </a:lnTo>
                <a:lnTo>
                  <a:pt x="2941028" y="27165"/>
                </a:lnTo>
                <a:lnTo>
                  <a:pt x="2940050" y="27762"/>
                </a:lnTo>
                <a:lnTo>
                  <a:pt x="2939262" y="28740"/>
                </a:lnTo>
                <a:lnTo>
                  <a:pt x="2830360" y="138252"/>
                </a:lnTo>
                <a:lnTo>
                  <a:pt x="2829179" y="140220"/>
                </a:lnTo>
                <a:lnTo>
                  <a:pt x="2828785" y="141211"/>
                </a:lnTo>
                <a:lnTo>
                  <a:pt x="2828594" y="142392"/>
                </a:lnTo>
                <a:lnTo>
                  <a:pt x="2828594" y="144754"/>
                </a:lnTo>
                <a:lnTo>
                  <a:pt x="2831147" y="149682"/>
                </a:lnTo>
                <a:lnTo>
                  <a:pt x="2849384" y="167995"/>
                </a:lnTo>
                <a:lnTo>
                  <a:pt x="3153537" y="473290"/>
                </a:lnTo>
                <a:lnTo>
                  <a:pt x="2831338" y="797102"/>
                </a:lnTo>
                <a:lnTo>
                  <a:pt x="2829572" y="798677"/>
                </a:lnTo>
                <a:lnTo>
                  <a:pt x="2828785" y="800836"/>
                </a:lnTo>
                <a:lnTo>
                  <a:pt x="2828785" y="805561"/>
                </a:lnTo>
                <a:lnTo>
                  <a:pt x="2829572" y="807542"/>
                </a:lnTo>
                <a:lnTo>
                  <a:pt x="2940240" y="918629"/>
                </a:lnTo>
                <a:lnTo>
                  <a:pt x="2946717" y="920394"/>
                </a:lnTo>
                <a:lnTo>
                  <a:pt x="2947695" y="920203"/>
                </a:lnTo>
                <a:lnTo>
                  <a:pt x="2948673" y="919873"/>
                </a:lnTo>
                <a:lnTo>
                  <a:pt x="2949854" y="919416"/>
                </a:lnTo>
                <a:lnTo>
                  <a:pt x="2950832" y="918819"/>
                </a:lnTo>
                <a:lnTo>
                  <a:pt x="2951619" y="917829"/>
                </a:lnTo>
                <a:lnTo>
                  <a:pt x="3369767" y="497725"/>
                </a:lnTo>
                <a:lnTo>
                  <a:pt x="3388804" y="478612"/>
                </a:lnTo>
                <a:lnTo>
                  <a:pt x="3389973" y="476643"/>
                </a:lnTo>
                <a:lnTo>
                  <a:pt x="3390366" y="475653"/>
                </a:lnTo>
                <a:lnTo>
                  <a:pt x="3390569" y="474472"/>
                </a:lnTo>
                <a:lnTo>
                  <a:pt x="3390569" y="472109"/>
                </a:lnTo>
                <a:close/>
              </a:path>
              <a:path extrusionOk="0" h="920750" w="4522470">
                <a:moveTo>
                  <a:pt x="3956278" y="472109"/>
                </a:moveTo>
                <a:lnTo>
                  <a:pt x="3953726" y="467182"/>
                </a:lnTo>
                <a:lnTo>
                  <a:pt x="3935488" y="448868"/>
                </a:lnTo>
                <a:lnTo>
                  <a:pt x="3935488" y="473290"/>
                </a:lnTo>
                <a:lnTo>
                  <a:pt x="3511054" y="899515"/>
                </a:lnTo>
                <a:lnTo>
                  <a:pt x="3415106" y="803008"/>
                </a:lnTo>
                <a:lnTo>
                  <a:pt x="3719245" y="497522"/>
                </a:lnTo>
                <a:lnTo>
                  <a:pt x="3737305" y="479399"/>
                </a:lnTo>
                <a:lnTo>
                  <a:pt x="3738867" y="477621"/>
                </a:lnTo>
                <a:lnTo>
                  <a:pt x="3739845" y="475653"/>
                </a:lnTo>
                <a:lnTo>
                  <a:pt x="3739845" y="470928"/>
                </a:lnTo>
                <a:lnTo>
                  <a:pt x="3739070" y="468960"/>
                </a:lnTo>
                <a:lnTo>
                  <a:pt x="3415106" y="143573"/>
                </a:lnTo>
                <a:lnTo>
                  <a:pt x="3511054" y="47066"/>
                </a:lnTo>
                <a:lnTo>
                  <a:pt x="3935488" y="473290"/>
                </a:lnTo>
                <a:lnTo>
                  <a:pt x="3935488" y="448868"/>
                </a:lnTo>
                <a:lnTo>
                  <a:pt x="3516350" y="27952"/>
                </a:lnTo>
                <a:lnTo>
                  <a:pt x="3509886" y="26187"/>
                </a:lnTo>
                <a:lnTo>
                  <a:pt x="3508895" y="26377"/>
                </a:lnTo>
                <a:lnTo>
                  <a:pt x="3507917" y="26708"/>
                </a:lnTo>
                <a:lnTo>
                  <a:pt x="3506736" y="27165"/>
                </a:lnTo>
                <a:lnTo>
                  <a:pt x="3505758" y="27762"/>
                </a:lnTo>
                <a:lnTo>
                  <a:pt x="3504971" y="28740"/>
                </a:lnTo>
                <a:lnTo>
                  <a:pt x="3396069" y="138252"/>
                </a:lnTo>
                <a:lnTo>
                  <a:pt x="3394900" y="140220"/>
                </a:lnTo>
                <a:lnTo>
                  <a:pt x="3394506" y="141211"/>
                </a:lnTo>
                <a:lnTo>
                  <a:pt x="3394303" y="142392"/>
                </a:lnTo>
                <a:lnTo>
                  <a:pt x="3394303" y="144754"/>
                </a:lnTo>
                <a:lnTo>
                  <a:pt x="3396856" y="149682"/>
                </a:lnTo>
                <a:lnTo>
                  <a:pt x="3415106" y="167995"/>
                </a:lnTo>
                <a:lnTo>
                  <a:pt x="3719245" y="473290"/>
                </a:lnTo>
                <a:lnTo>
                  <a:pt x="3397059" y="797102"/>
                </a:lnTo>
                <a:lnTo>
                  <a:pt x="3395294" y="798677"/>
                </a:lnTo>
                <a:lnTo>
                  <a:pt x="3394506" y="800836"/>
                </a:lnTo>
                <a:lnTo>
                  <a:pt x="3394506" y="805561"/>
                </a:lnTo>
                <a:lnTo>
                  <a:pt x="3395294" y="807542"/>
                </a:lnTo>
                <a:lnTo>
                  <a:pt x="3505962" y="918629"/>
                </a:lnTo>
                <a:lnTo>
                  <a:pt x="3512426" y="920394"/>
                </a:lnTo>
                <a:lnTo>
                  <a:pt x="3513417" y="920203"/>
                </a:lnTo>
                <a:lnTo>
                  <a:pt x="3514394" y="919873"/>
                </a:lnTo>
                <a:lnTo>
                  <a:pt x="3515576" y="919416"/>
                </a:lnTo>
                <a:lnTo>
                  <a:pt x="3516553" y="918819"/>
                </a:lnTo>
                <a:lnTo>
                  <a:pt x="3517341" y="917829"/>
                </a:lnTo>
                <a:lnTo>
                  <a:pt x="3935488" y="497725"/>
                </a:lnTo>
                <a:lnTo>
                  <a:pt x="3954513" y="478612"/>
                </a:lnTo>
                <a:lnTo>
                  <a:pt x="3955694" y="476643"/>
                </a:lnTo>
                <a:lnTo>
                  <a:pt x="3956088" y="475653"/>
                </a:lnTo>
                <a:lnTo>
                  <a:pt x="3956278" y="474472"/>
                </a:lnTo>
                <a:lnTo>
                  <a:pt x="3956278" y="472109"/>
                </a:lnTo>
                <a:close/>
              </a:path>
              <a:path extrusionOk="0" h="920750" w="4522470">
                <a:moveTo>
                  <a:pt x="4522000" y="472109"/>
                </a:moveTo>
                <a:lnTo>
                  <a:pt x="4519447" y="467182"/>
                </a:lnTo>
                <a:lnTo>
                  <a:pt x="4501197" y="448856"/>
                </a:lnTo>
                <a:lnTo>
                  <a:pt x="4501197" y="473290"/>
                </a:lnTo>
                <a:lnTo>
                  <a:pt x="4076776" y="899515"/>
                </a:lnTo>
                <a:lnTo>
                  <a:pt x="3980827" y="803008"/>
                </a:lnTo>
                <a:lnTo>
                  <a:pt x="4284967" y="497522"/>
                </a:lnTo>
                <a:lnTo>
                  <a:pt x="4303014" y="479399"/>
                </a:lnTo>
                <a:lnTo>
                  <a:pt x="4304589" y="477621"/>
                </a:lnTo>
                <a:lnTo>
                  <a:pt x="4305566" y="475653"/>
                </a:lnTo>
                <a:lnTo>
                  <a:pt x="4305566" y="470928"/>
                </a:lnTo>
                <a:lnTo>
                  <a:pt x="4304779" y="468960"/>
                </a:lnTo>
                <a:lnTo>
                  <a:pt x="3980827" y="143573"/>
                </a:lnTo>
                <a:lnTo>
                  <a:pt x="4076776" y="47066"/>
                </a:lnTo>
                <a:lnTo>
                  <a:pt x="4501197" y="473290"/>
                </a:lnTo>
                <a:lnTo>
                  <a:pt x="4501197" y="448856"/>
                </a:lnTo>
                <a:lnTo>
                  <a:pt x="4082072" y="27952"/>
                </a:lnTo>
                <a:lnTo>
                  <a:pt x="4075595" y="26187"/>
                </a:lnTo>
                <a:lnTo>
                  <a:pt x="4074617" y="26377"/>
                </a:lnTo>
                <a:lnTo>
                  <a:pt x="4073639" y="26708"/>
                </a:lnTo>
                <a:lnTo>
                  <a:pt x="4072458" y="27165"/>
                </a:lnTo>
                <a:lnTo>
                  <a:pt x="4071480" y="27762"/>
                </a:lnTo>
                <a:lnTo>
                  <a:pt x="4070693" y="28740"/>
                </a:lnTo>
                <a:lnTo>
                  <a:pt x="3961790" y="138252"/>
                </a:lnTo>
                <a:lnTo>
                  <a:pt x="3960609" y="140220"/>
                </a:lnTo>
                <a:lnTo>
                  <a:pt x="3960215" y="141211"/>
                </a:lnTo>
                <a:lnTo>
                  <a:pt x="3960025" y="142392"/>
                </a:lnTo>
                <a:lnTo>
                  <a:pt x="3960025" y="144754"/>
                </a:lnTo>
                <a:lnTo>
                  <a:pt x="3962577" y="149682"/>
                </a:lnTo>
                <a:lnTo>
                  <a:pt x="3980827" y="167995"/>
                </a:lnTo>
                <a:lnTo>
                  <a:pt x="4284967" y="473290"/>
                </a:lnTo>
                <a:lnTo>
                  <a:pt x="3962768" y="797102"/>
                </a:lnTo>
                <a:lnTo>
                  <a:pt x="3961003" y="798677"/>
                </a:lnTo>
                <a:lnTo>
                  <a:pt x="3960215" y="800836"/>
                </a:lnTo>
                <a:lnTo>
                  <a:pt x="3960215" y="805561"/>
                </a:lnTo>
                <a:lnTo>
                  <a:pt x="3961003" y="807542"/>
                </a:lnTo>
                <a:lnTo>
                  <a:pt x="3980827" y="827430"/>
                </a:lnTo>
                <a:lnTo>
                  <a:pt x="4071670" y="918629"/>
                </a:lnTo>
                <a:lnTo>
                  <a:pt x="4073639" y="919810"/>
                </a:lnTo>
                <a:lnTo>
                  <a:pt x="4074617" y="920203"/>
                </a:lnTo>
                <a:lnTo>
                  <a:pt x="4075595" y="920369"/>
                </a:lnTo>
                <a:lnTo>
                  <a:pt x="4078147" y="920394"/>
                </a:lnTo>
                <a:lnTo>
                  <a:pt x="4079125" y="920203"/>
                </a:lnTo>
                <a:lnTo>
                  <a:pt x="4080116" y="919873"/>
                </a:lnTo>
                <a:lnTo>
                  <a:pt x="4081284" y="919416"/>
                </a:lnTo>
                <a:lnTo>
                  <a:pt x="4082275" y="918819"/>
                </a:lnTo>
                <a:lnTo>
                  <a:pt x="4083050" y="917829"/>
                </a:lnTo>
                <a:lnTo>
                  <a:pt x="4501197" y="497725"/>
                </a:lnTo>
                <a:lnTo>
                  <a:pt x="4520235" y="478612"/>
                </a:lnTo>
                <a:lnTo>
                  <a:pt x="4521416" y="476643"/>
                </a:lnTo>
                <a:lnTo>
                  <a:pt x="4521809" y="475653"/>
                </a:lnTo>
                <a:lnTo>
                  <a:pt x="4522000" y="474472"/>
                </a:lnTo>
                <a:lnTo>
                  <a:pt x="4522000" y="47210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9"/>
          <p:cNvSpPr txBox="1"/>
          <p:nvPr/>
        </p:nvSpPr>
        <p:spPr>
          <a:xfrm>
            <a:off x="416275" y="2088450"/>
            <a:ext cx="5376300" cy="76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alibri"/>
                <a:ea typeface="Calibri"/>
                <a:cs typeface="Calibri"/>
                <a:sym typeface="Calibri"/>
              </a:rPr>
              <a:t>Target (Local Market): 800 business clients, 25k+ users</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None/>
            </a:pPr>
            <a:r>
              <a:rPr lang="en-GB" sz="2400">
                <a:solidFill>
                  <a:schemeClr val="lt1"/>
                </a:solidFill>
                <a:latin typeface="Calibri"/>
                <a:ea typeface="Calibri"/>
                <a:cs typeface="Calibri"/>
                <a:sym typeface="Calibri"/>
              </a:rPr>
              <a:t>Strategy</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Partner with local business associations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Target tech hubs and business centers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Localized content marketing</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Referral program</a:t>
            </a:r>
            <a:endParaRPr sz="2400">
              <a:solidFill>
                <a:schemeClr val="lt1"/>
              </a:solidFill>
              <a:latin typeface="Calibri"/>
              <a:ea typeface="Calibri"/>
              <a:cs typeface="Calibri"/>
              <a:sym typeface="Calibri"/>
            </a:endParaRPr>
          </a:p>
        </p:txBody>
      </p:sp>
      <p:sp>
        <p:nvSpPr>
          <p:cNvPr id="176" name="Google Shape;176;p9"/>
          <p:cNvSpPr txBox="1"/>
          <p:nvPr/>
        </p:nvSpPr>
        <p:spPr>
          <a:xfrm>
            <a:off x="6808600" y="2194275"/>
            <a:ext cx="6561600" cy="57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Calibri"/>
                <a:ea typeface="Calibri"/>
                <a:cs typeface="Calibri"/>
                <a:sym typeface="Calibri"/>
              </a:rPr>
              <a:t>Markets: EMEA region, followed by other key markets</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0" lvl="0" marL="0" rtl="0" algn="l">
              <a:spcBef>
                <a:spcPts val="0"/>
              </a:spcBef>
              <a:spcAft>
                <a:spcPts val="0"/>
              </a:spcAft>
              <a:buNone/>
            </a:pPr>
            <a:r>
              <a:rPr lang="en-GB" sz="2400">
                <a:solidFill>
                  <a:schemeClr val="lt1"/>
                </a:solidFill>
                <a:latin typeface="Calibri"/>
                <a:ea typeface="Calibri"/>
                <a:cs typeface="Calibri"/>
                <a:sym typeface="Calibri"/>
              </a:rPr>
              <a:t>Strategy</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Leverage local market success stories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Localized marketing campaigns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Strategic B2B partnerships</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SEO and digital advertising</a:t>
            </a: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grpSp>
        <p:nvGrpSpPr>
          <p:cNvPr id="181" name="Google Shape;181;p12"/>
          <p:cNvGrpSpPr/>
          <p:nvPr/>
        </p:nvGrpSpPr>
        <p:grpSpPr>
          <a:xfrm>
            <a:off x="0" y="0"/>
            <a:ext cx="6969816" cy="10287000"/>
            <a:chOff x="0" y="0"/>
            <a:chExt cx="6969816" cy="10287000"/>
          </a:xfrm>
        </p:grpSpPr>
        <p:sp>
          <p:nvSpPr>
            <p:cNvPr id="182" name="Google Shape;182;p12"/>
            <p:cNvSpPr/>
            <p:nvPr/>
          </p:nvSpPr>
          <p:spPr>
            <a:xfrm>
              <a:off x="0" y="0"/>
              <a:ext cx="4001135" cy="10287000"/>
            </a:xfrm>
            <a:custGeom>
              <a:rect b="b" l="l" r="r" t="t"/>
              <a:pathLst>
                <a:path extrusionOk="0" h="10287000" w="4001135">
                  <a:moveTo>
                    <a:pt x="0" y="10286998"/>
                  </a:moveTo>
                  <a:lnTo>
                    <a:pt x="0" y="0"/>
                  </a:lnTo>
                  <a:lnTo>
                    <a:pt x="4000918" y="0"/>
                  </a:lnTo>
                  <a:lnTo>
                    <a:pt x="4000918" y="10286998"/>
                  </a:lnTo>
                  <a:lnTo>
                    <a:pt x="0" y="10286998"/>
                  </a:lnTo>
                  <a:close/>
                </a:path>
              </a:pathLst>
            </a:custGeom>
            <a:solidFill>
              <a:srgbClr val="004A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2"/>
            <p:cNvSpPr/>
            <p:nvPr/>
          </p:nvSpPr>
          <p:spPr>
            <a:xfrm>
              <a:off x="1038916" y="2345486"/>
              <a:ext cx="5930900" cy="5930900"/>
            </a:xfrm>
            <a:custGeom>
              <a:rect b="b" l="l" r="r" t="t"/>
              <a:pathLst>
                <a:path extrusionOk="0" h="5930900" w="5930900">
                  <a:moveTo>
                    <a:pt x="2945358" y="5922313"/>
                  </a:moveTo>
                  <a:lnTo>
                    <a:pt x="8273" y="2985228"/>
                  </a:lnTo>
                  <a:lnTo>
                    <a:pt x="2068" y="2975895"/>
                  </a:lnTo>
                  <a:lnTo>
                    <a:pt x="0" y="2965293"/>
                  </a:lnTo>
                  <a:lnTo>
                    <a:pt x="2068" y="2954690"/>
                  </a:lnTo>
                  <a:lnTo>
                    <a:pt x="8273" y="2945358"/>
                  </a:lnTo>
                  <a:lnTo>
                    <a:pt x="2945359" y="8272"/>
                  </a:lnTo>
                  <a:lnTo>
                    <a:pt x="2954690" y="2068"/>
                  </a:lnTo>
                  <a:lnTo>
                    <a:pt x="2965293" y="0"/>
                  </a:lnTo>
                  <a:lnTo>
                    <a:pt x="2975895" y="2068"/>
                  </a:lnTo>
                  <a:lnTo>
                    <a:pt x="2985224" y="8270"/>
                  </a:lnTo>
                  <a:lnTo>
                    <a:pt x="5922315" y="2945361"/>
                  </a:lnTo>
                  <a:lnTo>
                    <a:pt x="5928517" y="2954690"/>
                  </a:lnTo>
                  <a:lnTo>
                    <a:pt x="5930586" y="2965293"/>
                  </a:lnTo>
                  <a:lnTo>
                    <a:pt x="5928517" y="2975895"/>
                  </a:lnTo>
                  <a:lnTo>
                    <a:pt x="5922313" y="2985227"/>
                  </a:lnTo>
                  <a:lnTo>
                    <a:pt x="2985228" y="5922313"/>
                  </a:lnTo>
                  <a:lnTo>
                    <a:pt x="2975895" y="5928517"/>
                  </a:lnTo>
                  <a:lnTo>
                    <a:pt x="2965293" y="5930586"/>
                  </a:lnTo>
                  <a:lnTo>
                    <a:pt x="2954690" y="5928517"/>
                  </a:lnTo>
                  <a:lnTo>
                    <a:pt x="2945358" y="592231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4" name="Google Shape;184;p12"/>
            <p:cNvPicPr preferRelativeResize="0"/>
            <p:nvPr/>
          </p:nvPicPr>
          <p:blipFill rotWithShape="1">
            <a:blip r:embed="rId3">
              <a:alphaModFix/>
            </a:blip>
            <a:srcRect b="0" l="0" r="0" t="0"/>
            <a:stretch/>
          </p:blipFill>
          <p:spPr>
            <a:xfrm>
              <a:off x="1280194" y="2585042"/>
              <a:ext cx="5448769" cy="5448770"/>
            </a:xfrm>
            <a:prstGeom prst="rect">
              <a:avLst/>
            </a:prstGeom>
            <a:noFill/>
            <a:ln>
              <a:noFill/>
            </a:ln>
          </p:spPr>
        </p:pic>
      </p:grpSp>
      <p:sp>
        <p:nvSpPr>
          <p:cNvPr id="185" name="Google Shape;185;p12"/>
          <p:cNvSpPr/>
          <p:nvPr/>
        </p:nvSpPr>
        <p:spPr>
          <a:xfrm>
            <a:off x="17259300" y="314325"/>
            <a:ext cx="714375" cy="714375"/>
          </a:xfrm>
          <a:custGeom>
            <a:rect b="b" l="l" r="r" t="t"/>
            <a:pathLst>
              <a:path extrusionOk="0" h="714375" w="714375">
                <a:moveTo>
                  <a:pt x="357187" y="714375"/>
                </a:moveTo>
                <a:lnTo>
                  <a:pt x="308724" y="711113"/>
                </a:lnTo>
                <a:lnTo>
                  <a:pt x="262242" y="701614"/>
                </a:lnTo>
                <a:lnTo>
                  <a:pt x="218165" y="686301"/>
                </a:lnTo>
                <a:lnTo>
                  <a:pt x="176920" y="665602"/>
                </a:lnTo>
                <a:lnTo>
                  <a:pt x="138932" y="639942"/>
                </a:lnTo>
                <a:lnTo>
                  <a:pt x="104627" y="609747"/>
                </a:lnTo>
                <a:lnTo>
                  <a:pt x="74432" y="575442"/>
                </a:lnTo>
                <a:lnTo>
                  <a:pt x="48772" y="537454"/>
                </a:lnTo>
                <a:lnTo>
                  <a:pt x="28073" y="496209"/>
                </a:lnTo>
                <a:lnTo>
                  <a:pt x="12760" y="452132"/>
                </a:lnTo>
                <a:lnTo>
                  <a:pt x="3261" y="405650"/>
                </a:lnTo>
                <a:lnTo>
                  <a:pt x="0" y="357187"/>
                </a:lnTo>
                <a:lnTo>
                  <a:pt x="3261" y="308724"/>
                </a:lnTo>
                <a:lnTo>
                  <a:pt x="12760" y="262242"/>
                </a:lnTo>
                <a:lnTo>
                  <a:pt x="28073" y="218165"/>
                </a:lnTo>
                <a:lnTo>
                  <a:pt x="48772" y="176920"/>
                </a:lnTo>
                <a:lnTo>
                  <a:pt x="74432" y="138932"/>
                </a:lnTo>
                <a:lnTo>
                  <a:pt x="104627" y="104627"/>
                </a:lnTo>
                <a:lnTo>
                  <a:pt x="138932" y="74432"/>
                </a:lnTo>
                <a:lnTo>
                  <a:pt x="176920" y="48772"/>
                </a:lnTo>
                <a:lnTo>
                  <a:pt x="218165" y="28073"/>
                </a:lnTo>
                <a:lnTo>
                  <a:pt x="262242" y="12760"/>
                </a:lnTo>
                <a:lnTo>
                  <a:pt x="308724" y="3261"/>
                </a:lnTo>
                <a:lnTo>
                  <a:pt x="357187" y="0"/>
                </a:lnTo>
                <a:lnTo>
                  <a:pt x="405650" y="3261"/>
                </a:lnTo>
                <a:lnTo>
                  <a:pt x="452132" y="12760"/>
                </a:lnTo>
                <a:lnTo>
                  <a:pt x="496209" y="28073"/>
                </a:lnTo>
                <a:lnTo>
                  <a:pt x="537454" y="48772"/>
                </a:lnTo>
                <a:lnTo>
                  <a:pt x="575442" y="74432"/>
                </a:lnTo>
                <a:lnTo>
                  <a:pt x="609747" y="104627"/>
                </a:lnTo>
                <a:lnTo>
                  <a:pt x="639942" y="138932"/>
                </a:lnTo>
                <a:lnTo>
                  <a:pt x="665602" y="176920"/>
                </a:lnTo>
                <a:lnTo>
                  <a:pt x="686301" y="218165"/>
                </a:lnTo>
                <a:lnTo>
                  <a:pt x="701614" y="262242"/>
                </a:lnTo>
                <a:lnTo>
                  <a:pt x="711113" y="308724"/>
                </a:lnTo>
                <a:lnTo>
                  <a:pt x="714375" y="357187"/>
                </a:lnTo>
                <a:lnTo>
                  <a:pt x="711113" y="405650"/>
                </a:lnTo>
                <a:lnTo>
                  <a:pt x="701614" y="452132"/>
                </a:lnTo>
                <a:lnTo>
                  <a:pt x="686301" y="496209"/>
                </a:lnTo>
                <a:lnTo>
                  <a:pt x="665602" y="537454"/>
                </a:lnTo>
                <a:lnTo>
                  <a:pt x="639942" y="575442"/>
                </a:lnTo>
                <a:lnTo>
                  <a:pt x="609747" y="609747"/>
                </a:lnTo>
                <a:lnTo>
                  <a:pt x="575442" y="639942"/>
                </a:lnTo>
                <a:lnTo>
                  <a:pt x="537454" y="665602"/>
                </a:lnTo>
                <a:lnTo>
                  <a:pt x="496209" y="686301"/>
                </a:lnTo>
                <a:lnTo>
                  <a:pt x="452132" y="701614"/>
                </a:lnTo>
                <a:lnTo>
                  <a:pt x="405650" y="711113"/>
                </a:lnTo>
                <a:lnTo>
                  <a:pt x="357187" y="714375"/>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2"/>
          <p:cNvSpPr/>
          <p:nvPr/>
        </p:nvSpPr>
        <p:spPr>
          <a:xfrm>
            <a:off x="7314783" y="2681146"/>
            <a:ext cx="609600" cy="552450"/>
          </a:xfrm>
          <a:custGeom>
            <a:rect b="b" l="l" r="r" t="t"/>
            <a:pathLst>
              <a:path extrusionOk="0" h="552450" w="609600">
                <a:moveTo>
                  <a:pt x="174080" y="508253"/>
                </a:moveTo>
                <a:lnTo>
                  <a:pt x="43520" y="508253"/>
                </a:lnTo>
                <a:lnTo>
                  <a:pt x="43520" y="292798"/>
                </a:lnTo>
                <a:lnTo>
                  <a:pt x="48960" y="287273"/>
                </a:lnTo>
                <a:lnTo>
                  <a:pt x="168640" y="287273"/>
                </a:lnTo>
                <a:lnTo>
                  <a:pt x="174080" y="292798"/>
                </a:lnTo>
                <a:lnTo>
                  <a:pt x="174080" y="508253"/>
                </a:lnTo>
                <a:close/>
              </a:path>
              <a:path extrusionOk="0" h="552450" w="609600">
                <a:moveTo>
                  <a:pt x="206665" y="111594"/>
                </a:moveTo>
                <a:lnTo>
                  <a:pt x="152320" y="111594"/>
                </a:lnTo>
                <a:lnTo>
                  <a:pt x="251328" y="67398"/>
                </a:lnTo>
                <a:lnTo>
                  <a:pt x="250240" y="62979"/>
                </a:lnTo>
                <a:lnTo>
                  <a:pt x="250240" y="55244"/>
                </a:lnTo>
                <a:lnTo>
                  <a:pt x="254456" y="33561"/>
                </a:lnTo>
                <a:lnTo>
                  <a:pt x="266016" y="16021"/>
                </a:lnTo>
                <a:lnTo>
                  <a:pt x="283288" y="4281"/>
                </a:lnTo>
                <a:lnTo>
                  <a:pt x="304640" y="0"/>
                </a:lnTo>
                <a:lnTo>
                  <a:pt x="325992" y="4281"/>
                </a:lnTo>
                <a:lnTo>
                  <a:pt x="343264" y="16021"/>
                </a:lnTo>
                <a:lnTo>
                  <a:pt x="354824" y="33561"/>
                </a:lnTo>
                <a:lnTo>
                  <a:pt x="359040" y="55244"/>
                </a:lnTo>
                <a:lnTo>
                  <a:pt x="359040" y="62979"/>
                </a:lnTo>
                <a:lnTo>
                  <a:pt x="356864" y="67398"/>
                </a:lnTo>
                <a:lnTo>
                  <a:pt x="401418" y="87287"/>
                </a:lnTo>
                <a:lnTo>
                  <a:pt x="261120" y="87287"/>
                </a:lnTo>
                <a:lnTo>
                  <a:pt x="206665" y="111594"/>
                </a:lnTo>
                <a:close/>
              </a:path>
              <a:path extrusionOk="0" h="552450" w="609600">
                <a:moveTo>
                  <a:pt x="305728" y="110489"/>
                </a:moveTo>
                <a:lnTo>
                  <a:pt x="292332" y="108884"/>
                </a:lnTo>
                <a:lnTo>
                  <a:pt x="280160" y="104274"/>
                </a:lnTo>
                <a:lnTo>
                  <a:pt x="269620" y="96972"/>
                </a:lnTo>
                <a:lnTo>
                  <a:pt x="261120" y="87287"/>
                </a:lnTo>
                <a:lnTo>
                  <a:pt x="350336" y="87287"/>
                </a:lnTo>
                <a:lnTo>
                  <a:pt x="341836" y="96972"/>
                </a:lnTo>
                <a:lnTo>
                  <a:pt x="331296" y="104274"/>
                </a:lnTo>
                <a:lnTo>
                  <a:pt x="319124" y="108884"/>
                </a:lnTo>
                <a:lnTo>
                  <a:pt x="305728" y="110489"/>
                </a:lnTo>
                <a:close/>
              </a:path>
              <a:path extrusionOk="0" h="552450" w="609600">
                <a:moveTo>
                  <a:pt x="500480" y="198881"/>
                </a:moveTo>
                <a:lnTo>
                  <a:pt x="479128" y="194600"/>
                </a:lnTo>
                <a:lnTo>
                  <a:pt x="461856" y="182860"/>
                </a:lnTo>
                <a:lnTo>
                  <a:pt x="450296" y="165320"/>
                </a:lnTo>
                <a:lnTo>
                  <a:pt x="446080" y="143636"/>
                </a:lnTo>
                <a:lnTo>
                  <a:pt x="446080" y="135902"/>
                </a:lnTo>
                <a:lnTo>
                  <a:pt x="449344" y="131483"/>
                </a:lnTo>
                <a:lnTo>
                  <a:pt x="350336" y="87287"/>
                </a:lnTo>
                <a:lnTo>
                  <a:pt x="401418" y="87287"/>
                </a:lnTo>
                <a:lnTo>
                  <a:pt x="455872" y="111594"/>
                </a:lnTo>
                <a:lnTo>
                  <a:pt x="543837" y="111594"/>
                </a:lnTo>
                <a:lnTo>
                  <a:pt x="550664" y="121953"/>
                </a:lnTo>
                <a:lnTo>
                  <a:pt x="554880" y="143636"/>
                </a:lnTo>
                <a:lnTo>
                  <a:pt x="550664" y="165320"/>
                </a:lnTo>
                <a:lnTo>
                  <a:pt x="539104" y="182860"/>
                </a:lnTo>
                <a:lnTo>
                  <a:pt x="521832" y="194600"/>
                </a:lnTo>
                <a:lnTo>
                  <a:pt x="500480" y="198881"/>
                </a:lnTo>
                <a:close/>
              </a:path>
              <a:path extrusionOk="0" h="552450" w="609600">
                <a:moveTo>
                  <a:pt x="108800" y="198881"/>
                </a:moveTo>
                <a:lnTo>
                  <a:pt x="87448" y="194600"/>
                </a:lnTo>
                <a:lnTo>
                  <a:pt x="70176" y="182860"/>
                </a:lnTo>
                <a:lnTo>
                  <a:pt x="58616" y="165320"/>
                </a:lnTo>
                <a:lnTo>
                  <a:pt x="54400" y="143636"/>
                </a:lnTo>
                <a:lnTo>
                  <a:pt x="58616" y="121953"/>
                </a:lnTo>
                <a:lnTo>
                  <a:pt x="70176" y="104413"/>
                </a:lnTo>
                <a:lnTo>
                  <a:pt x="87448" y="92673"/>
                </a:lnTo>
                <a:lnTo>
                  <a:pt x="108800" y="88391"/>
                </a:lnTo>
                <a:lnTo>
                  <a:pt x="122179" y="89997"/>
                </a:lnTo>
                <a:lnTo>
                  <a:pt x="134232" y="94607"/>
                </a:lnTo>
                <a:lnTo>
                  <a:pt x="144449" y="101909"/>
                </a:lnTo>
                <a:lnTo>
                  <a:pt x="152320" y="111594"/>
                </a:lnTo>
                <a:lnTo>
                  <a:pt x="206665" y="111594"/>
                </a:lnTo>
                <a:lnTo>
                  <a:pt x="162112" y="131483"/>
                </a:lnTo>
                <a:lnTo>
                  <a:pt x="163200" y="135902"/>
                </a:lnTo>
                <a:lnTo>
                  <a:pt x="163200" y="143636"/>
                </a:lnTo>
                <a:lnTo>
                  <a:pt x="158984" y="165320"/>
                </a:lnTo>
                <a:lnTo>
                  <a:pt x="147424" y="182860"/>
                </a:lnTo>
                <a:lnTo>
                  <a:pt x="130152" y="194600"/>
                </a:lnTo>
                <a:lnTo>
                  <a:pt x="108800" y="198881"/>
                </a:lnTo>
                <a:close/>
              </a:path>
              <a:path extrusionOk="0" h="552450" w="609600">
                <a:moveTo>
                  <a:pt x="543837" y="111594"/>
                </a:moveTo>
                <a:lnTo>
                  <a:pt x="455872" y="111594"/>
                </a:lnTo>
                <a:lnTo>
                  <a:pt x="464372" y="101909"/>
                </a:lnTo>
                <a:lnTo>
                  <a:pt x="474912" y="94607"/>
                </a:lnTo>
                <a:lnTo>
                  <a:pt x="487084" y="89997"/>
                </a:lnTo>
                <a:lnTo>
                  <a:pt x="500480" y="88391"/>
                </a:lnTo>
                <a:lnTo>
                  <a:pt x="521832" y="92673"/>
                </a:lnTo>
                <a:lnTo>
                  <a:pt x="539104" y="104413"/>
                </a:lnTo>
                <a:lnTo>
                  <a:pt x="543837" y="111594"/>
                </a:lnTo>
                <a:close/>
              </a:path>
              <a:path extrusionOk="0" h="552450" w="609600">
                <a:moveTo>
                  <a:pt x="369920" y="508253"/>
                </a:moveTo>
                <a:lnTo>
                  <a:pt x="239360" y="508253"/>
                </a:lnTo>
                <a:lnTo>
                  <a:pt x="239360" y="182308"/>
                </a:lnTo>
                <a:lnTo>
                  <a:pt x="244800" y="176783"/>
                </a:lnTo>
                <a:lnTo>
                  <a:pt x="364480" y="176783"/>
                </a:lnTo>
                <a:lnTo>
                  <a:pt x="369920" y="182308"/>
                </a:lnTo>
                <a:lnTo>
                  <a:pt x="369920" y="508253"/>
                </a:lnTo>
                <a:close/>
              </a:path>
              <a:path extrusionOk="0" h="552450" w="609600">
                <a:moveTo>
                  <a:pt x="565760" y="508253"/>
                </a:moveTo>
                <a:lnTo>
                  <a:pt x="435200" y="508253"/>
                </a:lnTo>
                <a:lnTo>
                  <a:pt x="435200" y="292798"/>
                </a:lnTo>
                <a:lnTo>
                  <a:pt x="440640" y="287273"/>
                </a:lnTo>
                <a:lnTo>
                  <a:pt x="560320" y="287273"/>
                </a:lnTo>
                <a:lnTo>
                  <a:pt x="565760" y="292798"/>
                </a:lnTo>
                <a:lnTo>
                  <a:pt x="565760" y="508253"/>
                </a:lnTo>
                <a:close/>
              </a:path>
              <a:path extrusionOk="0" h="552450" w="609600">
                <a:moveTo>
                  <a:pt x="609280" y="552449"/>
                </a:moveTo>
                <a:lnTo>
                  <a:pt x="0" y="552449"/>
                </a:lnTo>
                <a:lnTo>
                  <a:pt x="0" y="530351"/>
                </a:lnTo>
                <a:lnTo>
                  <a:pt x="609280" y="530351"/>
                </a:lnTo>
                <a:lnTo>
                  <a:pt x="609280" y="55244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2"/>
          <p:cNvSpPr/>
          <p:nvPr/>
        </p:nvSpPr>
        <p:spPr>
          <a:xfrm>
            <a:off x="7395837" y="5374158"/>
            <a:ext cx="638175" cy="552450"/>
          </a:xfrm>
          <a:custGeom>
            <a:rect b="b" l="l" r="r" t="t"/>
            <a:pathLst>
              <a:path extrusionOk="0" h="552450" w="638175">
                <a:moveTo>
                  <a:pt x="409347" y="144961"/>
                </a:moveTo>
                <a:lnTo>
                  <a:pt x="160683" y="144961"/>
                </a:lnTo>
                <a:lnTo>
                  <a:pt x="172343" y="98518"/>
                </a:lnTo>
                <a:lnTo>
                  <a:pt x="196257" y="58647"/>
                </a:lnTo>
                <a:lnTo>
                  <a:pt x="230180" y="27501"/>
                </a:lnTo>
                <a:lnTo>
                  <a:pt x="271871" y="7234"/>
                </a:lnTo>
                <a:lnTo>
                  <a:pt x="319087" y="0"/>
                </a:lnTo>
                <a:lnTo>
                  <a:pt x="366303" y="7234"/>
                </a:lnTo>
                <a:lnTo>
                  <a:pt x="407994" y="27501"/>
                </a:lnTo>
                <a:lnTo>
                  <a:pt x="428164" y="46019"/>
                </a:lnTo>
                <a:lnTo>
                  <a:pt x="330483" y="46019"/>
                </a:lnTo>
                <a:lnTo>
                  <a:pt x="330483" y="69029"/>
                </a:lnTo>
                <a:lnTo>
                  <a:pt x="361697" y="75303"/>
                </a:lnTo>
                <a:lnTo>
                  <a:pt x="387036" y="92470"/>
                </a:lnTo>
                <a:lnTo>
                  <a:pt x="404040" y="118051"/>
                </a:lnTo>
                <a:lnTo>
                  <a:pt x="409347" y="144961"/>
                </a:lnTo>
                <a:close/>
              </a:path>
              <a:path extrusionOk="0" h="552450" w="638175">
                <a:moveTo>
                  <a:pt x="597663" y="149563"/>
                </a:moveTo>
                <a:lnTo>
                  <a:pt x="433047" y="149563"/>
                </a:lnTo>
                <a:lnTo>
                  <a:pt x="425034" y="109116"/>
                </a:lnTo>
                <a:lnTo>
                  <a:pt x="403132" y="76220"/>
                </a:lnTo>
                <a:lnTo>
                  <a:pt x="370547" y="54109"/>
                </a:lnTo>
                <a:lnTo>
                  <a:pt x="330483" y="46019"/>
                </a:lnTo>
                <a:lnTo>
                  <a:pt x="428164" y="46019"/>
                </a:lnTo>
                <a:lnTo>
                  <a:pt x="441917" y="58647"/>
                </a:lnTo>
                <a:lnTo>
                  <a:pt x="465831" y="98518"/>
                </a:lnTo>
                <a:lnTo>
                  <a:pt x="477491" y="144961"/>
                </a:lnTo>
                <a:lnTo>
                  <a:pt x="590881" y="144961"/>
                </a:lnTo>
                <a:lnTo>
                  <a:pt x="597663" y="149563"/>
                </a:lnTo>
                <a:close/>
              </a:path>
              <a:path extrusionOk="0" h="552450" w="638175">
                <a:moveTo>
                  <a:pt x="535611" y="333642"/>
                </a:moveTo>
                <a:lnTo>
                  <a:pt x="102563" y="333642"/>
                </a:lnTo>
                <a:lnTo>
                  <a:pt x="62499" y="325552"/>
                </a:lnTo>
                <a:lnTo>
                  <a:pt x="29914" y="303441"/>
                </a:lnTo>
                <a:lnTo>
                  <a:pt x="8012" y="270545"/>
                </a:lnTo>
                <a:lnTo>
                  <a:pt x="0" y="230098"/>
                </a:lnTo>
                <a:lnTo>
                  <a:pt x="8012" y="189651"/>
                </a:lnTo>
                <a:lnTo>
                  <a:pt x="29914" y="156754"/>
                </a:lnTo>
                <a:lnTo>
                  <a:pt x="62499" y="134643"/>
                </a:lnTo>
                <a:lnTo>
                  <a:pt x="102563" y="126554"/>
                </a:lnTo>
                <a:lnTo>
                  <a:pt x="118375" y="127812"/>
                </a:lnTo>
                <a:lnTo>
                  <a:pt x="133332" y="131443"/>
                </a:lnTo>
                <a:lnTo>
                  <a:pt x="147435" y="137232"/>
                </a:lnTo>
                <a:lnTo>
                  <a:pt x="160683" y="144961"/>
                </a:lnTo>
                <a:lnTo>
                  <a:pt x="409347" y="144961"/>
                </a:lnTo>
                <a:lnTo>
                  <a:pt x="410255" y="149563"/>
                </a:lnTo>
                <a:lnTo>
                  <a:pt x="597663" y="149563"/>
                </a:lnTo>
                <a:lnTo>
                  <a:pt x="608260" y="156754"/>
                </a:lnTo>
                <a:lnTo>
                  <a:pt x="630162" y="189651"/>
                </a:lnTo>
                <a:lnTo>
                  <a:pt x="638174" y="230098"/>
                </a:lnTo>
                <a:lnTo>
                  <a:pt x="630162" y="270545"/>
                </a:lnTo>
                <a:lnTo>
                  <a:pt x="608260" y="303441"/>
                </a:lnTo>
                <a:lnTo>
                  <a:pt x="575675" y="325552"/>
                </a:lnTo>
                <a:lnTo>
                  <a:pt x="535611" y="333642"/>
                </a:lnTo>
                <a:close/>
              </a:path>
              <a:path extrusionOk="0" h="552450" w="638175">
                <a:moveTo>
                  <a:pt x="590881" y="144961"/>
                </a:moveTo>
                <a:lnTo>
                  <a:pt x="477491" y="144961"/>
                </a:lnTo>
                <a:lnTo>
                  <a:pt x="490899" y="137232"/>
                </a:lnTo>
                <a:lnTo>
                  <a:pt x="505269" y="131443"/>
                </a:lnTo>
                <a:lnTo>
                  <a:pt x="520279" y="127812"/>
                </a:lnTo>
                <a:lnTo>
                  <a:pt x="535611" y="126554"/>
                </a:lnTo>
                <a:lnTo>
                  <a:pt x="575675" y="134643"/>
                </a:lnTo>
                <a:lnTo>
                  <a:pt x="590881" y="144961"/>
                </a:lnTo>
                <a:close/>
              </a:path>
              <a:path extrusionOk="0" h="552450" w="638175">
                <a:moveTo>
                  <a:pt x="330483" y="402671"/>
                </a:moveTo>
                <a:lnTo>
                  <a:pt x="307691" y="402671"/>
                </a:lnTo>
                <a:lnTo>
                  <a:pt x="307691" y="333642"/>
                </a:lnTo>
                <a:lnTo>
                  <a:pt x="330483" y="333642"/>
                </a:lnTo>
                <a:lnTo>
                  <a:pt x="330483" y="402671"/>
                </a:lnTo>
                <a:close/>
              </a:path>
              <a:path extrusionOk="0" h="552450" w="638175">
                <a:moveTo>
                  <a:pt x="154985" y="506216"/>
                </a:moveTo>
                <a:lnTo>
                  <a:pt x="27350" y="506216"/>
                </a:lnTo>
                <a:lnTo>
                  <a:pt x="22791" y="501614"/>
                </a:lnTo>
                <a:lnTo>
                  <a:pt x="22791" y="395768"/>
                </a:lnTo>
                <a:lnTo>
                  <a:pt x="27350" y="391166"/>
                </a:lnTo>
                <a:lnTo>
                  <a:pt x="154985" y="391166"/>
                </a:lnTo>
                <a:lnTo>
                  <a:pt x="159543" y="395768"/>
                </a:lnTo>
                <a:lnTo>
                  <a:pt x="159543" y="437186"/>
                </a:lnTo>
                <a:lnTo>
                  <a:pt x="615382" y="437186"/>
                </a:lnTo>
                <a:lnTo>
                  <a:pt x="615382" y="460196"/>
                </a:lnTo>
                <a:lnTo>
                  <a:pt x="159543" y="460196"/>
                </a:lnTo>
                <a:lnTo>
                  <a:pt x="159543" y="501614"/>
                </a:lnTo>
                <a:lnTo>
                  <a:pt x="154985" y="506216"/>
                </a:lnTo>
                <a:close/>
              </a:path>
              <a:path extrusionOk="0" h="552450" w="638175">
                <a:moveTo>
                  <a:pt x="615382" y="437186"/>
                </a:moveTo>
                <a:lnTo>
                  <a:pt x="478631" y="437186"/>
                </a:lnTo>
                <a:lnTo>
                  <a:pt x="478631" y="395768"/>
                </a:lnTo>
                <a:lnTo>
                  <a:pt x="483189" y="391166"/>
                </a:lnTo>
                <a:lnTo>
                  <a:pt x="610824" y="391166"/>
                </a:lnTo>
                <a:lnTo>
                  <a:pt x="615382" y="395768"/>
                </a:lnTo>
                <a:lnTo>
                  <a:pt x="615382" y="437186"/>
                </a:lnTo>
                <a:close/>
              </a:path>
              <a:path extrusionOk="0" h="552450" w="638175">
                <a:moveTo>
                  <a:pt x="397719" y="437186"/>
                </a:moveTo>
                <a:lnTo>
                  <a:pt x="240455" y="437186"/>
                </a:lnTo>
                <a:lnTo>
                  <a:pt x="246758" y="423542"/>
                </a:lnTo>
                <a:lnTo>
                  <a:pt x="256694" y="412594"/>
                </a:lnTo>
                <a:lnTo>
                  <a:pt x="269621" y="405314"/>
                </a:lnTo>
                <a:lnTo>
                  <a:pt x="284899" y="402671"/>
                </a:lnTo>
                <a:lnTo>
                  <a:pt x="353275" y="402671"/>
                </a:lnTo>
                <a:lnTo>
                  <a:pt x="368713" y="405314"/>
                </a:lnTo>
                <a:lnTo>
                  <a:pt x="381907" y="412594"/>
                </a:lnTo>
                <a:lnTo>
                  <a:pt x="391897" y="423542"/>
                </a:lnTo>
                <a:lnTo>
                  <a:pt x="397719" y="437186"/>
                </a:lnTo>
                <a:close/>
              </a:path>
              <a:path extrusionOk="0" h="552450" w="638175">
                <a:moveTo>
                  <a:pt x="353275" y="494711"/>
                </a:moveTo>
                <a:lnTo>
                  <a:pt x="284899" y="494711"/>
                </a:lnTo>
                <a:lnTo>
                  <a:pt x="269461" y="492068"/>
                </a:lnTo>
                <a:lnTo>
                  <a:pt x="256267" y="484788"/>
                </a:lnTo>
                <a:lnTo>
                  <a:pt x="246277" y="473840"/>
                </a:lnTo>
                <a:lnTo>
                  <a:pt x="240455" y="460196"/>
                </a:lnTo>
                <a:lnTo>
                  <a:pt x="397719" y="460196"/>
                </a:lnTo>
                <a:lnTo>
                  <a:pt x="391416" y="473840"/>
                </a:lnTo>
                <a:lnTo>
                  <a:pt x="381480" y="484788"/>
                </a:lnTo>
                <a:lnTo>
                  <a:pt x="368553" y="492068"/>
                </a:lnTo>
                <a:lnTo>
                  <a:pt x="353275" y="494711"/>
                </a:lnTo>
                <a:close/>
              </a:path>
              <a:path extrusionOk="0" h="552450" w="638175">
                <a:moveTo>
                  <a:pt x="610824" y="506216"/>
                </a:moveTo>
                <a:lnTo>
                  <a:pt x="483189" y="506216"/>
                </a:lnTo>
                <a:lnTo>
                  <a:pt x="478631" y="501614"/>
                </a:lnTo>
                <a:lnTo>
                  <a:pt x="478631" y="460196"/>
                </a:lnTo>
                <a:lnTo>
                  <a:pt x="615382" y="460196"/>
                </a:lnTo>
                <a:lnTo>
                  <a:pt x="615382" y="501614"/>
                </a:lnTo>
                <a:lnTo>
                  <a:pt x="610824" y="506216"/>
                </a:lnTo>
                <a:close/>
              </a:path>
              <a:path extrusionOk="0" h="552450" w="638175">
                <a:moveTo>
                  <a:pt x="102563" y="529225"/>
                </a:moveTo>
                <a:lnTo>
                  <a:pt x="79771" y="529225"/>
                </a:lnTo>
                <a:lnTo>
                  <a:pt x="79771" y="506216"/>
                </a:lnTo>
                <a:lnTo>
                  <a:pt x="102563" y="506216"/>
                </a:lnTo>
                <a:lnTo>
                  <a:pt x="102563" y="529225"/>
                </a:lnTo>
                <a:close/>
              </a:path>
              <a:path extrusionOk="0" h="552450" w="638175">
                <a:moveTo>
                  <a:pt x="558403" y="529225"/>
                </a:moveTo>
                <a:lnTo>
                  <a:pt x="535611" y="529225"/>
                </a:lnTo>
                <a:lnTo>
                  <a:pt x="535611" y="506216"/>
                </a:lnTo>
                <a:lnTo>
                  <a:pt x="558403" y="506216"/>
                </a:lnTo>
                <a:lnTo>
                  <a:pt x="558403" y="529225"/>
                </a:lnTo>
                <a:close/>
              </a:path>
              <a:path extrusionOk="0" h="552450" w="638175">
                <a:moveTo>
                  <a:pt x="125355" y="552235"/>
                </a:moveTo>
                <a:lnTo>
                  <a:pt x="56979" y="552235"/>
                </a:lnTo>
                <a:lnTo>
                  <a:pt x="56979" y="529225"/>
                </a:lnTo>
                <a:lnTo>
                  <a:pt x="125355" y="529225"/>
                </a:lnTo>
                <a:lnTo>
                  <a:pt x="125355" y="552235"/>
                </a:lnTo>
                <a:close/>
              </a:path>
              <a:path extrusionOk="0" h="552450" w="638175">
                <a:moveTo>
                  <a:pt x="581195" y="552235"/>
                </a:moveTo>
                <a:lnTo>
                  <a:pt x="512819" y="552235"/>
                </a:lnTo>
                <a:lnTo>
                  <a:pt x="512819" y="529225"/>
                </a:lnTo>
                <a:lnTo>
                  <a:pt x="581195" y="529225"/>
                </a:lnTo>
                <a:lnTo>
                  <a:pt x="581195" y="552235"/>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2"/>
          <p:cNvSpPr/>
          <p:nvPr/>
        </p:nvSpPr>
        <p:spPr>
          <a:xfrm>
            <a:off x="8024892" y="1426466"/>
            <a:ext cx="5618480" cy="476250"/>
          </a:xfrm>
          <a:custGeom>
            <a:rect b="b" l="l" r="r" t="t"/>
            <a:pathLst>
              <a:path extrusionOk="0" h="476250" w="5618480">
                <a:moveTo>
                  <a:pt x="5618208" y="476249"/>
                </a:moveTo>
                <a:lnTo>
                  <a:pt x="0" y="476249"/>
                </a:lnTo>
                <a:lnTo>
                  <a:pt x="0" y="0"/>
                </a:lnTo>
                <a:lnTo>
                  <a:pt x="5618208" y="0"/>
                </a:lnTo>
                <a:lnTo>
                  <a:pt x="5618208" y="476249"/>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2"/>
          <p:cNvSpPr/>
          <p:nvPr/>
        </p:nvSpPr>
        <p:spPr>
          <a:xfrm>
            <a:off x="17407594" y="497593"/>
            <a:ext cx="419100" cy="352425"/>
          </a:xfrm>
          <a:custGeom>
            <a:rect b="b" l="l" r="r" t="t"/>
            <a:pathLst>
              <a:path extrusionOk="0" h="352425" w="419100">
                <a:moveTo>
                  <a:pt x="244593" y="352425"/>
                </a:moveTo>
                <a:lnTo>
                  <a:pt x="209701" y="317182"/>
                </a:lnTo>
                <a:lnTo>
                  <a:pt x="324628" y="201103"/>
                </a:lnTo>
                <a:lnTo>
                  <a:pt x="0" y="201219"/>
                </a:lnTo>
                <a:lnTo>
                  <a:pt x="0" y="151321"/>
                </a:lnTo>
                <a:lnTo>
                  <a:pt x="324628" y="151321"/>
                </a:lnTo>
                <a:lnTo>
                  <a:pt x="209701" y="35242"/>
                </a:lnTo>
                <a:lnTo>
                  <a:pt x="244593" y="0"/>
                </a:lnTo>
                <a:lnTo>
                  <a:pt x="419057" y="176212"/>
                </a:lnTo>
                <a:lnTo>
                  <a:pt x="244593" y="35242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2"/>
          <p:cNvSpPr/>
          <p:nvPr/>
        </p:nvSpPr>
        <p:spPr>
          <a:xfrm>
            <a:off x="7438699" y="8510240"/>
            <a:ext cx="552450" cy="619125"/>
          </a:xfrm>
          <a:custGeom>
            <a:rect b="b" l="l" r="r" t="t"/>
            <a:pathLst>
              <a:path extrusionOk="0" h="619125" w="552450">
                <a:moveTo>
                  <a:pt x="176783" y="110497"/>
                </a:moveTo>
                <a:lnTo>
                  <a:pt x="154685" y="110497"/>
                </a:lnTo>
                <a:lnTo>
                  <a:pt x="154685" y="33149"/>
                </a:lnTo>
                <a:lnTo>
                  <a:pt x="157223" y="20044"/>
                </a:lnTo>
                <a:lnTo>
                  <a:pt x="164215" y="9530"/>
                </a:lnTo>
                <a:lnTo>
                  <a:pt x="174729" y="2537"/>
                </a:lnTo>
                <a:lnTo>
                  <a:pt x="187832" y="0"/>
                </a:lnTo>
                <a:lnTo>
                  <a:pt x="519302" y="0"/>
                </a:lnTo>
                <a:lnTo>
                  <a:pt x="532406" y="2537"/>
                </a:lnTo>
                <a:lnTo>
                  <a:pt x="542920" y="9530"/>
                </a:lnTo>
                <a:lnTo>
                  <a:pt x="549912" y="20044"/>
                </a:lnTo>
                <a:lnTo>
                  <a:pt x="550310" y="22099"/>
                </a:lnTo>
                <a:lnTo>
                  <a:pt x="181203" y="22099"/>
                </a:lnTo>
                <a:lnTo>
                  <a:pt x="176783" y="26519"/>
                </a:lnTo>
                <a:lnTo>
                  <a:pt x="176783" y="110497"/>
                </a:lnTo>
                <a:close/>
              </a:path>
              <a:path extrusionOk="0" h="619125" w="552450">
                <a:moveTo>
                  <a:pt x="519302" y="530387"/>
                </a:moveTo>
                <a:lnTo>
                  <a:pt x="198881" y="530387"/>
                </a:lnTo>
                <a:lnTo>
                  <a:pt x="198881" y="508287"/>
                </a:lnTo>
                <a:lnTo>
                  <a:pt x="525932" y="508287"/>
                </a:lnTo>
                <a:lnTo>
                  <a:pt x="530351" y="503867"/>
                </a:lnTo>
                <a:lnTo>
                  <a:pt x="530351" y="26519"/>
                </a:lnTo>
                <a:lnTo>
                  <a:pt x="525932" y="22099"/>
                </a:lnTo>
                <a:lnTo>
                  <a:pt x="550310" y="22099"/>
                </a:lnTo>
                <a:lnTo>
                  <a:pt x="552449" y="33149"/>
                </a:lnTo>
                <a:lnTo>
                  <a:pt x="552449" y="497237"/>
                </a:lnTo>
                <a:lnTo>
                  <a:pt x="549912" y="510342"/>
                </a:lnTo>
                <a:lnTo>
                  <a:pt x="542920" y="520856"/>
                </a:lnTo>
                <a:lnTo>
                  <a:pt x="532406" y="527849"/>
                </a:lnTo>
                <a:lnTo>
                  <a:pt x="519302" y="530387"/>
                </a:lnTo>
                <a:close/>
              </a:path>
              <a:path extrusionOk="0" h="619125" w="552450">
                <a:moveTo>
                  <a:pt x="282854" y="110497"/>
                </a:moveTo>
                <a:lnTo>
                  <a:pt x="203301" y="110497"/>
                </a:lnTo>
                <a:lnTo>
                  <a:pt x="198881" y="106077"/>
                </a:lnTo>
                <a:lnTo>
                  <a:pt x="198881" y="48618"/>
                </a:lnTo>
                <a:lnTo>
                  <a:pt x="203301" y="44198"/>
                </a:lnTo>
                <a:lnTo>
                  <a:pt x="282854" y="44198"/>
                </a:lnTo>
                <a:lnTo>
                  <a:pt x="287273" y="48618"/>
                </a:lnTo>
                <a:lnTo>
                  <a:pt x="287273" y="106077"/>
                </a:lnTo>
                <a:lnTo>
                  <a:pt x="282854" y="110497"/>
                </a:lnTo>
                <a:close/>
              </a:path>
              <a:path extrusionOk="0" h="619125" w="552450">
                <a:moveTo>
                  <a:pt x="393344" y="198895"/>
                </a:moveTo>
                <a:lnTo>
                  <a:pt x="313791" y="198895"/>
                </a:lnTo>
                <a:lnTo>
                  <a:pt x="309371" y="194475"/>
                </a:lnTo>
                <a:lnTo>
                  <a:pt x="309371" y="48618"/>
                </a:lnTo>
                <a:lnTo>
                  <a:pt x="313791" y="44198"/>
                </a:lnTo>
                <a:lnTo>
                  <a:pt x="393344" y="44198"/>
                </a:lnTo>
                <a:lnTo>
                  <a:pt x="397763" y="48618"/>
                </a:lnTo>
                <a:lnTo>
                  <a:pt x="397763" y="194475"/>
                </a:lnTo>
                <a:lnTo>
                  <a:pt x="393344" y="198895"/>
                </a:lnTo>
                <a:close/>
              </a:path>
              <a:path extrusionOk="0" h="619125" w="552450">
                <a:moveTo>
                  <a:pt x="503834" y="198895"/>
                </a:moveTo>
                <a:lnTo>
                  <a:pt x="424281" y="198895"/>
                </a:lnTo>
                <a:lnTo>
                  <a:pt x="419861" y="194475"/>
                </a:lnTo>
                <a:lnTo>
                  <a:pt x="419861" y="48618"/>
                </a:lnTo>
                <a:lnTo>
                  <a:pt x="424281" y="44198"/>
                </a:lnTo>
                <a:lnTo>
                  <a:pt x="503834" y="44198"/>
                </a:lnTo>
                <a:lnTo>
                  <a:pt x="508253" y="48618"/>
                </a:lnTo>
                <a:lnTo>
                  <a:pt x="508253" y="194475"/>
                </a:lnTo>
                <a:lnTo>
                  <a:pt x="503834" y="198895"/>
                </a:lnTo>
                <a:close/>
              </a:path>
              <a:path extrusionOk="0" h="619125" w="552450">
                <a:moveTo>
                  <a:pt x="132587" y="618785"/>
                </a:moveTo>
                <a:lnTo>
                  <a:pt x="115427" y="615297"/>
                </a:lnTo>
                <a:lnTo>
                  <a:pt x="101374" y="605801"/>
                </a:lnTo>
                <a:lnTo>
                  <a:pt x="91879" y="591747"/>
                </a:lnTo>
                <a:lnTo>
                  <a:pt x="88391" y="574586"/>
                </a:lnTo>
                <a:lnTo>
                  <a:pt x="88391" y="486188"/>
                </a:lnTo>
                <a:lnTo>
                  <a:pt x="90929" y="471374"/>
                </a:lnTo>
                <a:lnTo>
                  <a:pt x="97921" y="458840"/>
                </a:lnTo>
                <a:lnTo>
                  <a:pt x="108435" y="449206"/>
                </a:lnTo>
                <a:lnTo>
                  <a:pt x="121538" y="443094"/>
                </a:lnTo>
                <a:lnTo>
                  <a:pt x="121538" y="396685"/>
                </a:lnTo>
                <a:lnTo>
                  <a:pt x="74114" y="383598"/>
                </a:lnTo>
                <a:lnTo>
                  <a:pt x="35494" y="354972"/>
                </a:lnTo>
                <a:lnTo>
                  <a:pt x="9512" y="314330"/>
                </a:lnTo>
                <a:lnTo>
                  <a:pt x="0" y="265193"/>
                </a:lnTo>
                <a:lnTo>
                  <a:pt x="6788" y="223399"/>
                </a:lnTo>
                <a:lnTo>
                  <a:pt x="25669" y="187014"/>
                </a:lnTo>
                <a:lnTo>
                  <a:pt x="54414" y="158267"/>
                </a:lnTo>
                <a:lnTo>
                  <a:pt x="90796" y="139385"/>
                </a:lnTo>
                <a:lnTo>
                  <a:pt x="132587" y="132596"/>
                </a:lnTo>
                <a:lnTo>
                  <a:pt x="174379" y="139385"/>
                </a:lnTo>
                <a:lnTo>
                  <a:pt x="210761" y="158267"/>
                </a:lnTo>
                <a:lnTo>
                  <a:pt x="229288" y="176795"/>
                </a:lnTo>
                <a:lnTo>
                  <a:pt x="132587" y="176795"/>
                </a:lnTo>
                <a:lnTo>
                  <a:pt x="98267" y="183770"/>
                </a:lnTo>
                <a:lnTo>
                  <a:pt x="70161" y="202762"/>
                </a:lnTo>
                <a:lnTo>
                  <a:pt x="51170" y="230870"/>
                </a:lnTo>
                <a:lnTo>
                  <a:pt x="44195" y="265193"/>
                </a:lnTo>
                <a:lnTo>
                  <a:pt x="51170" y="299516"/>
                </a:lnTo>
                <a:lnTo>
                  <a:pt x="70161" y="327624"/>
                </a:lnTo>
                <a:lnTo>
                  <a:pt x="98267" y="346616"/>
                </a:lnTo>
                <a:lnTo>
                  <a:pt x="132587" y="353591"/>
                </a:lnTo>
                <a:lnTo>
                  <a:pt x="230564" y="353591"/>
                </a:lnTo>
                <a:lnTo>
                  <a:pt x="229681" y="354972"/>
                </a:lnTo>
                <a:lnTo>
                  <a:pt x="191061" y="383598"/>
                </a:lnTo>
                <a:lnTo>
                  <a:pt x="143637" y="396685"/>
                </a:lnTo>
                <a:lnTo>
                  <a:pt x="143636" y="443094"/>
                </a:lnTo>
                <a:lnTo>
                  <a:pt x="156740" y="449206"/>
                </a:lnTo>
                <a:lnTo>
                  <a:pt x="167254" y="458840"/>
                </a:lnTo>
                <a:lnTo>
                  <a:pt x="174246" y="471374"/>
                </a:lnTo>
                <a:lnTo>
                  <a:pt x="176783" y="486188"/>
                </a:lnTo>
                <a:lnTo>
                  <a:pt x="176783" y="574586"/>
                </a:lnTo>
                <a:lnTo>
                  <a:pt x="173296" y="591747"/>
                </a:lnTo>
                <a:lnTo>
                  <a:pt x="163801" y="605801"/>
                </a:lnTo>
                <a:lnTo>
                  <a:pt x="149748" y="615297"/>
                </a:lnTo>
                <a:lnTo>
                  <a:pt x="132587" y="618785"/>
                </a:lnTo>
                <a:close/>
              </a:path>
              <a:path extrusionOk="0" h="619125" w="552450">
                <a:moveTo>
                  <a:pt x="230564" y="353591"/>
                </a:moveTo>
                <a:lnTo>
                  <a:pt x="132587" y="353591"/>
                </a:lnTo>
                <a:lnTo>
                  <a:pt x="166908" y="346616"/>
                </a:lnTo>
                <a:lnTo>
                  <a:pt x="195014" y="327624"/>
                </a:lnTo>
                <a:lnTo>
                  <a:pt x="214005" y="299516"/>
                </a:lnTo>
                <a:lnTo>
                  <a:pt x="220979" y="265193"/>
                </a:lnTo>
                <a:lnTo>
                  <a:pt x="214005" y="230870"/>
                </a:lnTo>
                <a:lnTo>
                  <a:pt x="195014" y="202762"/>
                </a:lnTo>
                <a:lnTo>
                  <a:pt x="166908" y="183770"/>
                </a:lnTo>
                <a:lnTo>
                  <a:pt x="132587" y="176795"/>
                </a:lnTo>
                <a:lnTo>
                  <a:pt x="229288" y="176795"/>
                </a:lnTo>
                <a:lnTo>
                  <a:pt x="239506" y="187014"/>
                </a:lnTo>
                <a:lnTo>
                  <a:pt x="258387" y="223399"/>
                </a:lnTo>
                <a:lnTo>
                  <a:pt x="265175" y="265193"/>
                </a:lnTo>
                <a:lnTo>
                  <a:pt x="255663" y="314330"/>
                </a:lnTo>
                <a:lnTo>
                  <a:pt x="230564" y="353591"/>
                </a:lnTo>
                <a:close/>
              </a:path>
              <a:path extrusionOk="0" h="619125" w="552450">
                <a:moveTo>
                  <a:pt x="132587" y="331491"/>
                </a:moveTo>
                <a:lnTo>
                  <a:pt x="106847" y="326260"/>
                </a:lnTo>
                <a:lnTo>
                  <a:pt x="85767" y="312016"/>
                </a:lnTo>
                <a:lnTo>
                  <a:pt x="71525" y="290936"/>
                </a:lnTo>
                <a:lnTo>
                  <a:pt x="66293" y="265193"/>
                </a:lnTo>
                <a:lnTo>
                  <a:pt x="71525" y="239451"/>
                </a:lnTo>
                <a:lnTo>
                  <a:pt x="85767" y="218370"/>
                </a:lnTo>
                <a:lnTo>
                  <a:pt x="106847" y="204126"/>
                </a:lnTo>
                <a:lnTo>
                  <a:pt x="132587" y="198895"/>
                </a:lnTo>
                <a:lnTo>
                  <a:pt x="158328" y="204126"/>
                </a:lnTo>
                <a:lnTo>
                  <a:pt x="179408" y="218370"/>
                </a:lnTo>
                <a:lnTo>
                  <a:pt x="193650" y="239451"/>
                </a:lnTo>
                <a:lnTo>
                  <a:pt x="198881" y="265193"/>
                </a:lnTo>
                <a:lnTo>
                  <a:pt x="193650" y="290936"/>
                </a:lnTo>
                <a:lnTo>
                  <a:pt x="179408" y="312016"/>
                </a:lnTo>
                <a:lnTo>
                  <a:pt x="158328" y="326260"/>
                </a:lnTo>
                <a:lnTo>
                  <a:pt x="132587" y="331491"/>
                </a:lnTo>
                <a:close/>
              </a:path>
              <a:path extrusionOk="0" h="619125" w="552450">
                <a:moveTo>
                  <a:pt x="508253" y="254143"/>
                </a:moveTo>
                <a:lnTo>
                  <a:pt x="309371" y="254143"/>
                </a:lnTo>
                <a:lnTo>
                  <a:pt x="309371" y="232044"/>
                </a:lnTo>
                <a:lnTo>
                  <a:pt x="508253" y="232044"/>
                </a:lnTo>
                <a:lnTo>
                  <a:pt x="508253" y="254143"/>
                </a:lnTo>
                <a:close/>
              </a:path>
              <a:path extrusionOk="0" h="619125" w="552450">
                <a:moveTo>
                  <a:pt x="508253" y="309392"/>
                </a:moveTo>
                <a:lnTo>
                  <a:pt x="309371" y="309392"/>
                </a:lnTo>
                <a:lnTo>
                  <a:pt x="309371" y="287293"/>
                </a:lnTo>
                <a:lnTo>
                  <a:pt x="508253" y="287293"/>
                </a:lnTo>
                <a:lnTo>
                  <a:pt x="508253" y="309392"/>
                </a:lnTo>
                <a:close/>
              </a:path>
              <a:path extrusionOk="0" h="619125" w="552450">
                <a:moveTo>
                  <a:pt x="508253" y="364641"/>
                </a:moveTo>
                <a:lnTo>
                  <a:pt x="309371" y="364641"/>
                </a:lnTo>
                <a:lnTo>
                  <a:pt x="309371" y="342541"/>
                </a:lnTo>
                <a:lnTo>
                  <a:pt x="508253" y="342541"/>
                </a:lnTo>
                <a:lnTo>
                  <a:pt x="508253" y="364641"/>
                </a:lnTo>
                <a:close/>
              </a:path>
              <a:path extrusionOk="0" h="619125" w="552450">
                <a:moveTo>
                  <a:pt x="503834" y="486188"/>
                </a:moveTo>
                <a:lnTo>
                  <a:pt x="203301" y="486188"/>
                </a:lnTo>
                <a:lnTo>
                  <a:pt x="198881" y="481768"/>
                </a:lnTo>
                <a:lnTo>
                  <a:pt x="198881" y="402210"/>
                </a:lnTo>
                <a:lnTo>
                  <a:pt x="203301" y="397790"/>
                </a:lnTo>
                <a:lnTo>
                  <a:pt x="503834" y="397790"/>
                </a:lnTo>
                <a:lnTo>
                  <a:pt x="508253" y="402210"/>
                </a:lnTo>
                <a:lnTo>
                  <a:pt x="508253" y="481768"/>
                </a:lnTo>
                <a:lnTo>
                  <a:pt x="503834" y="486188"/>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2"/>
          <p:cNvSpPr txBox="1"/>
          <p:nvPr/>
        </p:nvSpPr>
        <p:spPr>
          <a:xfrm>
            <a:off x="7185974" y="2681138"/>
            <a:ext cx="9138300" cy="7346700"/>
          </a:xfrm>
          <a:prstGeom prst="rect">
            <a:avLst/>
          </a:prstGeom>
          <a:noFill/>
          <a:ln>
            <a:noFill/>
          </a:ln>
        </p:spPr>
        <p:txBody>
          <a:bodyPr anchorCtr="0" anchor="t" bIns="0" lIns="0" spcFirstLastPara="1" rIns="0" wrap="square" tIns="12700">
            <a:spAutoFit/>
          </a:bodyPr>
          <a:lstStyle/>
          <a:p>
            <a:pPr indent="0" lvl="0" marL="995044" marR="0" rtl="0" algn="l">
              <a:lnSpc>
                <a:spcPct val="100000"/>
              </a:lnSpc>
              <a:spcBef>
                <a:spcPts val="0"/>
              </a:spcBef>
              <a:spcAft>
                <a:spcPts val="0"/>
              </a:spcAft>
              <a:buNone/>
            </a:pPr>
            <a:r>
              <a:rPr b="1" lang="en-GB" sz="2800">
                <a:solidFill>
                  <a:srgbClr val="004AAC"/>
                </a:solidFill>
                <a:latin typeface="Tahoma"/>
                <a:ea typeface="Tahoma"/>
                <a:cs typeface="Tahoma"/>
                <a:sym typeface="Tahoma"/>
              </a:rPr>
              <a:t>Stripe.com</a:t>
            </a:r>
            <a:endParaRPr sz="2800">
              <a:solidFill>
                <a:schemeClr val="dk1"/>
              </a:solidFill>
              <a:latin typeface="Tahoma"/>
              <a:ea typeface="Tahoma"/>
              <a:cs typeface="Tahoma"/>
              <a:sym typeface="Tahoma"/>
            </a:endParaRPr>
          </a:p>
          <a:p>
            <a:pPr indent="0" lvl="0" marL="12700" marR="5080" rtl="0" algn="l">
              <a:lnSpc>
                <a:spcPct val="127499"/>
              </a:lnSpc>
              <a:spcBef>
                <a:spcPts val="2385"/>
              </a:spcBef>
              <a:spcAft>
                <a:spcPts val="0"/>
              </a:spcAft>
              <a:buNone/>
            </a:pPr>
            <a:r>
              <a:rPr lang="en-GB" sz="2500">
                <a:solidFill>
                  <a:schemeClr val="dk1"/>
                </a:solidFill>
                <a:latin typeface="Verdana"/>
                <a:ea typeface="Verdana"/>
                <a:cs typeface="Verdana"/>
                <a:sym typeface="Verdana"/>
              </a:rPr>
              <a:t>Limitations: works with low risk and tangible goods only. No  crypto support. No neobank IBAN accounts and cards.</a:t>
            </a:r>
            <a:endParaRPr sz="2500">
              <a:solidFill>
                <a:schemeClr val="dk1"/>
              </a:solidFill>
              <a:latin typeface="Verdana"/>
              <a:ea typeface="Verdana"/>
              <a:cs typeface="Verdana"/>
              <a:sym typeface="Verdana"/>
            </a:endParaRPr>
          </a:p>
          <a:p>
            <a:pPr indent="0" lvl="0" marL="0" marR="0" rtl="0" algn="l">
              <a:lnSpc>
                <a:spcPct val="100000"/>
              </a:lnSpc>
              <a:spcBef>
                <a:spcPts val="55"/>
              </a:spcBef>
              <a:spcAft>
                <a:spcPts val="0"/>
              </a:spcAft>
              <a:buNone/>
            </a:pPr>
            <a:r>
              <a:t/>
            </a:r>
            <a:endParaRPr sz="3150">
              <a:solidFill>
                <a:schemeClr val="dk1"/>
              </a:solidFill>
              <a:latin typeface="Verdana"/>
              <a:ea typeface="Verdana"/>
              <a:cs typeface="Verdana"/>
              <a:sym typeface="Verdana"/>
            </a:endParaRPr>
          </a:p>
          <a:p>
            <a:pPr indent="0" lvl="0" marL="995044" marR="0" rtl="0" algn="l">
              <a:lnSpc>
                <a:spcPct val="100000"/>
              </a:lnSpc>
              <a:spcBef>
                <a:spcPts val="0"/>
              </a:spcBef>
              <a:spcAft>
                <a:spcPts val="0"/>
              </a:spcAft>
              <a:buNone/>
            </a:pPr>
            <a:r>
              <a:rPr b="1" lang="en-GB" sz="2800">
                <a:solidFill>
                  <a:srgbClr val="004AAC"/>
                </a:solidFill>
                <a:latin typeface="Tahoma"/>
                <a:ea typeface="Tahoma"/>
                <a:cs typeface="Tahoma"/>
                <a:sym typeface="Tahoma"/>
              </a:rPr>
              <a:t>Moonpay.com</a:t>
            </a:r>
            <a:endParaRPr sz="2800">
              <a:solidFill>
                <a:schemeClr val="dk1"/>
              </a:solidFill>
              <a:latin typeface="Tahoma"/>
              <a:ea typeface="Tahoma"/>
              <a:cs typeface="Tahoma"/>
              <a:sym typeface="Tahoma"/>
            </a:endParaRPr>
          </a:p>
          <a:p>
            <a:pPr indent="0" lvl="0" marL="0" marR="0" rtl="0" algn="l">
              <a:lnSpc>
                <a:spcPct val="100000"/>
              </a:lnSpc>
              <a:spcBef>
                <a:spcPts val="0"/>
              </a:spcBef>
              <a:spcAft>
                <a:spcPts val="0"/>
              </a:spcAft>
              <a:buNone/>
            </a:pPr>
            <a:r>
              <a:t/>
            </a:r>
            <a:endParaRPr sz="3700">
              <a:solidFill>
                <a:schemeClr val="dk1"/>
              </a:solidFill>
              <a:latin typeface="Tahoma"/>
              <a:ea typeface="Tahoma"/>
              <a:cs typeface="Tahoma"/>
              <a:sym typeface="Tahoma"/>
            </a:endParaRPr>
          </a:p>
          <a:p>
            <a:pPr indent="0" lvl="0" marL="12700" marR="343535" rtl="0" algn="l">
              <a:lnSpc>
                <a:spcPct val="127499"/>
              </a:lnSpc>
              <a:spcBef>
                <a:spcPts val="0"/>
              </a:spcBef>
              <a:spcAft>
                <a:spcPts val="0"/>
              </a:spcAft>
              <a:buNone/>
            </a:pPr>
            <a:r>
              <a:rPr lang="en-GB" sz="2500">
                <a:solidFill>
                  <a:schemeClr val="dk1"/>
                </a:solidFill>
                <a:latin typeface="Verdana"/>
                <a:ea typeface="Verdana"/>
                <a:cs typeface="Verdana"/>
                <a:sym typeface="Verdana"/>
              </a:rPr>
              <a:t>Limitations: too expensive. High min. threshold. No crypto  exchange. No neobank IBAN accounts and cards.</a:t>
            </a:r>
            <a:endParaRPr sz="25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3100">
              <a:solidFill>
                <a:schemeClr val="dk1"/>
              </a:solidFill>
              <a:latin typeface="Verdana"/>
              <a:ea typeface="Verdana"/>
              <a:cs typeface="Verdana"/>
              <a:sym typeface="Verdana"/>
            </a:endParaRPr>
          </a:p>
          <a:p>
            <a:pPr indent="0" lvl="0" marL="995044" marR="0" rtl="0" algn="l">
              <a:lnSpc>
                <a:spcPct val="100000"/>
              </a:lnSpc>
              <a:spcBef>
                <a:spcPts val="2550"/>
              </a:spcBef>
              <a:spcAft>
                <a:spcPts val="0"/>
              </a:spcAft>
              <a:buNone/>
            </a:pPr>
            <a:r>
              <a:rPr b="1" lang="en-GB" sz="2800">
                <a:solidFill>
                  <a:srgbClr val="004AAC"/>
                </a:solidFill>
                <a:latin typeface="Tahoma"/>
                <a:ea typeface="Tahoma"/>
                <a:cs typeface="Tahoma"/>
                <a:sym typeface="Tahoma"/>
              </a:rPr>
              <a:t>Revolut.com</a:t>
            </a:r>
            <a:endParaRPr sz="2800">
              <a:solidFill>
                <a:schemeClr val="dk1"/>
              </a:solidFill>
              <a:latin typeface="Tahoma"/>
              <a:ea typeface="Tahoma"/>
              <a:cs typeface="Tahoma"/>
              <a:sym typeface="Tahoma"/>
            </a:endParaRPr>
          </a:p>
          <a:p>
            <a:pPr indent="0" lvl="0" marL="0" marR="0" rtl="0" algn="l">
              <a:lnSpc>
                <a:spcPct val="100000"/>
              </a:lnSpc>
              <a:spcBef>
                <a:spcPts val="15"/>
              </a:spcBef>
              <a:spcAft>
                <a:spcPts val="0"/>
              </a:spcAft>
              <a:buNone/>
            </a:pPr>
            <a:r>
              <a:t/>
            </a:r>
            <a:endParaRPr sz="3500">
              <a:solidFill>
                <a:schemeClr val="dk1"/>
              </a:solidFill>
              <a:latin typeface="Tahoma"/>
              <a:ea typeface="Tahoma"/>
              <a:cs typeface="Tahoma"/>
              <a:sym typeface="Tahoma"/>
            </a:endParaRPr>
          </a:p>
          <a:p>
            <a:pPr indent="0" lvl="0" marL="12700" marR="0" rtl="0" algn="l">
              <a:lnSpc>
                <a:spcPct val="100000"/>
              </a:lnSpc>
              <a:spcBef>
                <a:spcPts val="0"/>
              </a:spcBef>
              <a:spcAft>
                <a:spcPts val="0"/>
              </a:spcAft>
              <a:buNone/>
            </a:pPr>
            <a:r>
              <a:rPr lang="en-GB" sz="2500">
                <a:solidFill>
                  <a:schemeClr val="dk1"/>
                </a:solidFill>
                <a:latin typeface="Verdana"/>
                <a:ea typeface="Verdana"/>
                <a:cs typeface="Verdana"/>
                <a:sym typeface="Verdana"/>
              </a:rPr>
              <a:t>Limitations: no payment gateway.</a:t>
            </a:r>
            <a:endParaRPr sz="2500">
              <a:solidFill>
                <a:schemeClr val="dk1"/>
              </a:solidFill>
              <a:latin typeface="Verdana"/>
              <a:ea typeface="Verdana"/>
              <a:cs typeface="Verdana"/>
              <a:sym typeface="Verdana"/>
            </a:endParaRPr>
          </a:p>
        </p:txBody>
      </p:sp>
      <p:sp>
        <p:nvSpPr>
          <p:cNvPr id="192" name="Google Shape;192;p12"/>
          <p:cNvSpPr txBox="1"/>
          <p:nvPr>
            <p:ph type="title"/>
          </p:nvPr>
        </p:nvSpPr>
        <p:spPr>
          <a:xfrm>
            <a:off x="7397274" y="974092"/>
            <a:ext cx="5076190" cy="878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solidFill>
                  <a:srgbClr val="000000"/>
                </a:solidFill>
                <a:latin typeface="Trebuchet MS"/>
                <a:ea typeface="Trebuchet MS"/>
                <a:cs typeface="Trebuchet MS"/>
                <a:sym typeface="Trebuchet MS"/>
              </a:rPr>
              <a:t>COMPETITION</a:t>
            </a:r>
            <a:endParaRPr/>
          </a:p>
        </p:txBody>
      </p:sp>
      <p:sp>
        <p:nvSpPr>
          <p:cNvPr id="193" name="Google Shape;193;p12"/>
          <p:cNvSpPr/>
          <p:nvPr/>
        </p:nvSpPr>
        <p:spPr>
          <a:xfrm>
            <a:off x="17564755" y="9612476"/>
            <a:ext cx="257175" cy="257175"/>
          </a:xfrm>
          <a:custGeom>
            <a:rect b="b" l="l" r="r" t="t"/>
            <a:pathLst>
              <a:path extrusionOk="0" h="257175" w="257175">
                <a:moveTo>
                  <a:pt x="128587" y="257174"/>
                </a:moveTo>
                <a:lnTo>
                  <a:pt x="78539" y="247068"/>
                </a:lnTo>
                <a:lnTo>
                  <a:pt x="37666" y="219508"/>
                </a:lnTo>
                <a:lnTo>
                  <a:pt x="10106" y="178635"/>
                </a:lnTo>
                <a:lnTo>
                  <a:pt x="0" y="128587"/>
                </a:lnTo>
                <a:lnTo>
                  <a:pt x="10106" y="78539"/>
                </a:lnTo>
                <a:lnTo>
                  <a:pt x="37666" y="37666"/>
                </a:lnTo>
                <a:lnTo>
                  <a:pt x="78539" y="10106"/>
                </a:lnTo>
                <a:lnTo>
                  <a:pt x="128587" y="0"/>
                </a:lnTo>
                <a:lnTo>
                  <a:pt x="178635" y="10106"/>
                </a:lnTo>
                <a:lnTo>
                  <a:pt x="219508" y="37666"/>
                </a:lnTo>
                <a:lnTo>
                  <a:pt x="247068" y="78539"/>
                </a:lnTo>
                <a:lnTo>
                  <a:pt x="257174" y="128587"/>
                </a:lnTo>
                <a:lnTo>
                  <a:pt x="247068" y="178635"/>
                </a:lnTo>
                <a:lnTo>
                  <a:pt x="219508" y="219508"/>
                </a:lnTo>
                <a:lnTo>
                  <a:pt x="178635" y="247068"/>
                </a:lnTo>
                <a:lnTo>
                  <a:pt x="128587" y="257174"/>
                </a:lnTo>
                <a:close/>
              </a:path>
            </a:pathLst>
          </a:custGeom>
          <a:solidFill>
            <a:srgbClr val="F1125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2"/>
          <p:cNvSpPr/>
          <p:nvPr/>
        </p:nvSpPr>
        <p:spPr>
          <a:xfrm>
            <a:off x="16540413" y="9612476"/>
            <a:ext cx="257175" cy="257175"/>
          </a:xfrm>
          <a:custGeom>
            <a:rect b="b" l="l" r="r" t="t"/>
            <a:pathLst>
              <a:path extrusionOk="0" h="257175" w="257175">
                <a:moveTo>
                  <a:pt x="137030" y="257174"/>
                </a:moveTo>
                <a:lnTo>
                  <a:pt x="120144" y="257174"/>
                </a:lnTo>
                <a:lnTo>
                  <a:pt x="111782" y="256351"/>
                </a:lnTo>
                <a:lnTo>
                  <a:pt x="71578" y="244155"/>
                </a:lnTo>
                <a:lnTo>
                  <a:pt x="31692" y="213542"/>
                </a:lnTo>
                <a:lnTo>
                  <a:pt x="6557" y="169995"/>
                </a:lnTo>
                <a:lnTo>
                  <a:pt x="0" y="137030"/>
                </a:lnTo>
                <a:lnTo>
                  <a:pt x="0" y="120144"/>
                </a:lnTo>
                <a:lnTo>
                  <a:pt x="13019" y="71578"/>
                </a:lnTo>
                <a:lnTo>
                  <a:pt x="43632" y="31692"/>
                </a:lnTo>
                <a:lnTo>
                  <a:pt x="87179" y="6557"/>
                </a:lnTo>
                <a:lnTo>
                  <a:pt x="120144" y="0"/>
                </a:lnTo>
                <a:lnTo>
                  <a:pt x="137030" y="0"/>
                </a:lnTo>
                <a:lnTo>
                  <a:pt x="185596" y="13019"/>
                </a:lnTo>
                <a:lnTo>
                  <a:pt x="225482" y="43632"/>
                </a:lnTo>
                <a:lnTo>
                  <a:pt x="250617" y="87179"/>
                </a:lnTo>
                <a:lnTo>
                  <a:pt x="257174" y="128587"/>
                </a:lnTo>
                <a:lnTo>
                  <a:pt x="257174" y="137030"/>
                </a:lnTo>
                <a:lnTo>
                  <a:pt x="244155" y="185596"/>
                </a:lnTo>
                <a:lnTo>
                  <a:pt x="213542" y="225482"/>
                </a:lnTo>
                <a:lnTo>
                  <a:pt x="169995" y="250617"/>
                </a:lnTo>
                <a:lnTo>
                  <a:pt x="137030" y="257174"/>
                </a:lnTo>
                <a:close/>
              </a:path>
            </a:pathLst>
          </a:custGeom>
          <a:solidFill>
            <a:srgbClr val="1B203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2"/>
          <p:cNvSpPr/>
          <p:nvPr/>
        </p:nvSpPr>
        <p:spPr>
          <a:xfrm>
            <a:off x="17069097" y="9613277"/>
            <a:ext cx="260350" cy="255904"/>
          </a:xfrm>
          <a:custGeom>
            <a:rect b="b" l="l" r="r" t="t"/>
            <a:pathLst>
              <a:path extrusionOk="0" h="255904" w="260350">
                <a:moveTo>
                  <a:pt x="130068" y="255574"/>
                </a:moveTo>
                <a:lnTo>
                  <a:pt x="92311" y="250073"/>
                </a:lnTo>
                <a:lnTo>
                  <a:pt x="50705" y="229376"/>
                </a:lnTo>
                <a:lnTo>
                  <a:pt x="17175" y="191805"/>
                </a:lnTo>
                <a:lnTo>
                  <a:pt x="833" y="144487"/>
                </a:lnTo>
                <a:lnTo>
                  <a:pt x="0" y="136177"/>
                </a:lnTo>
                <a:lnTo>
                  <a:pt x="0" y="119396"/>
                </a:lnTo>
                <a:lnTo>
                  <a:pt x="13169" y="71133"/>
                </a:lnTo>
                <a:lnTo>
                  <a:pt x="44135" y="31494"/>
                </a:lnTo>
                <a:lnTo>
                  <a:pt x="80293" y="9727"/>
                </a:lnTo>
                <a:lnTo>
                  <a:pt x="117319" y="613"/>
                </a:lnTo>
                <a:lnTo>
                  <a:pt x="130068" y="0"/>
                </a:lnTo>
                <a:lnTo>
                  <a:pt x="136458" y="153"/>
                </a:lnTo>
                <a:lnTo>
                  <a:pt x="173880" y="7466"/>
                </a:lnTo>
                <a:lnTo>
                  <a:pt x="209432" y="26197"/>
                </a:lnTo>
                <a:lnTo>
                  <a:pt x="242961" y="63768"/>
                </a:lnTo>
                <a:lnTo>
                  <a:pt x="259304" y="111086"/>
                </a:lnTo>
                <a:lnTo>
                  <a:pt x="260137" y="127787"/>
                </a:lnTo>
                <a:lnTo>
                  <a:pt x="260137" y="136177"/>
                </a:lnTo>
                <a:lnTo>
                  <a:pt x="246968" y="184441"/>
                </a:lnTo>
                <a:lnTo>
                  <a:pt x="216002" y="224079"/>
                </a:lnTo>
                <a:lnTo>
                  <a:pt x="179843" y="245847"/>
                </a:lnTo>
                <a:lnTo>
                  <a:pt x="142817" y="254960"/>
                </a:lnTo>
                <a:lnTo>
                  <a:pt x="130068" y="255574"/>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2"/>
          <p:cNvSpPr/>
          <p:nvPr/>
        </p:nvSpPr>
        <p:spPr>
          <a:xfrm>
            <a:off x="16011258" y="9612477"/>
            <a:ext cx="257175" cy="257175"/>
          </a:xfrm>
          <a:custGeom>
            <a:rect b="b" l="l" r="r" t="t"/>
            <a:pathLst>
              <a:path extrusionOk="0" h="257175" w="257175">
                <a:moveTo>
                  <a:pt x="137030" y="257174"/>
                </a:moveTo>
                <a:lnTo>
                  <a:pt x="120144" y="257174"/>
                </a:lnTo>
                <a:lnTo>
                  <a:pt x="111782" y="256351"/>
                </a:lnTo>
                <a:lnTo>
                  <a:pt x="71578" y="244155"/>
                </a:lnTo>
                <a:lnTo>
                  <a:pt x="31692" y="213542"/>
                </a:lnTo>
                <a:lnTo>
                  <a:pt x="6557" y="169995"/>
                </a:lnTo>
                <a:lnTo>
                  <a:pt x="0" y="137030"/>
                </a:lnTo>
                <a:lnTo>
                  <a:pt x="0" y="120144"/>
                </a:lnTo>
                <a:lnTo>
                  <a:pt x="13019" y="71578"/>
                </a:lnTo>
                <a:lnTo>
                  <a:pt x="43632" y="31692"/>
                </a:lnTo>
                <a:lnTo>
                  <a:pt x="87179" y="6557"/>
                </a:lnTo>
                <a:lnTo>
                  <a:pt x="120144" y="0"/>
                </a:lnTo>
                <a:lnTo>
                  <a:pt x="137030" y="0"/>
                </a:lnTo>
                <a:lnTo>
                  <a:pt x="185596" y="13019"/>
                </a:lnTo>
                <a:lnTo>
                  <a:pt x="225482" y="43632"/>
                </a:lnTo>
                <a:lnTo>
                  <a:pt x="250617" y="87179"/>
                </a:lnTo>
                <a:lnTo>
                  <a:pt x="257175" y="128587"/>
                </a:lnTo>
                <a:lnTo>
                  <a:pt x="257174" y="137030"/>
                </a:lnTo>
                <a:lnTo>
                  <a:pt x="244155" y="185596"/>
                </a:lnTo>
                <a:lnTo>
                  <a:pt x="213542" y="225482"/>
                </a:lnTo>
                <a:lnTo>
                  <a:pt x="169995" y="250617"/>
                </a:lnTo>
                <a:lnTo>
                  <a:pt x="137030" y="257174"/>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1016000" y="1006156"/>
            <a:ext cx="9880500" cy="874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ORGANIZATIONS AND</a:t>
            </a:r>
            <a:endParaRPr/>
          </a:p>
        </p:txBody>
      </p:sp>
      <p:pic>
        <p:nvPicPr>
          <p:cNvPr id="202" name="Google Shape;202;p19"/>
          <p:cNvPicPr preferRelativeResize="0"/>
          <p:nvPr/>
        </p:nvPicPr>
        <p:blipFill rotWithShape="1">
          <a:blip r:embed="rId3">
            <a:alphaModFix/>
          </a:blip>
          <a:srcRect b="0" l="0" r="0" t="0"/>
          <a:stretch/>
        </p:blipFill>
        <p:spPr>
          <a:xfrm>
            <a:off x="1219199" y="4453461"/>
            <a:ext cx="85725" cy="85724"/>
          </a:xfrm>
          <a:prstGeom prst="rect">
            <a:avLst/>
          </a:prstGeom>
          <a:noFill/>
          <a:ln>
            <a:noFill/>
          </a:ln>
        </p:spPr>
      </p:pic>
      <p:pic>
        <p:nvPicPr>
          <p:cNvPr id="203" name="Google Shape;203;p19"/>
          <p:cNvPicPr preferRelativeResize="0"/>
          <p:nvPr/>
        </p:nvPicPr>
        <p:blipFill rotWithShape="1">
          <a:blip r:embed="rId3">
            <a:alphaModFix/>
          </a:blip>
          <a:srcRect b="0" l="0" r="0" t="0"/>
          <a:stretch/>
        </p:blipFill>
        <p:spPr>
          <a:xfrm>
            <a:off x="1219199" y="4805886"/>
            <a:ext cx="85725" cy="85724"/>
          </a:xfrm>
          <a:prstGeom prst="rect">
            <a:avLst/>
          </a:prstGeom>
          <a:noFill/>
          <a:ln>
            <a:noFill/>
          </a:ln>
        </p:spPr>
      </p:pic>
      <p:pic>
        <p:nvPicPr>
          <p:cNvPr id="204" name="Google Shape;204;p19"/>
          <p:cNvPicPr preferRelativeResize="0"/>
          <p:nvPr/>
        </p:nvPicPr>
        <p:blipFill rotWithShape="1">
          <a:blip r:embed="rId3">
            <a:alphaModFix/>
          </a:blip>
          <a:srcRect b="0" l="0" r="0" t="0"/>
          <a:stretch/>
        </p:blipFill>
        <p:spPr>
          <a:xfrm>
            <a:off x="1219199" y="6568010"/>
            <a:ext cx="85725" cy="85724"/>
          </a:xfrm>
          <a:prstGeom prst="rect">
            <a:avLst/>
          </a:prstGeom>
          <a:noFill/>
          <a:ln>
            <a:noFill/>
          </a:ln>
        </p:spPr>
      </p:pic>
      <p:pic>
        <p:nvPicPr>
          <p:cNvPr id="205" name="Google Shape;205;p19"/>
          <p:cNvPicPr preferRelativeResize="0"/>
          <p:nvPr/>
        </p:nvPicPr>
        <p:blipFill rotWithShape="1">
          <a:blip r:embed="rId3">
            <a:alphaModFix/>
          </a:blip>
          <a:srcRect b="0" l="0" r="0" t="0"/>
          <a:stretch/>
        </p:blipFill>
        <p:spPr>
          <a:xfrm>
            <a:off x="1219199" y="7272860"/>
            <a:ext cx="85725" cy="85724"/>
          </a:xfrm>
          <a:prstGeom prst="rect">
            <a:avLst/>
          </a:prstGeom>
          <a:noFill/>
          <a:ln>
            <a:noFill/>
          </a:ln>
        </p:spPr>
      </p:pic>
      <p:sp>
        <p:nvSpPr>
          <p:cNvPr id="206" name="Google Shape;206;p19"/>
          <p:cNvSpPr txBox="1"/>
          <p:nvPr/>
        </p:nvSpPr>
        <p:spPr>
          <a:xfrm>
            <a:off x="1447750" y="4262948"/>
            <a:ext cx="5575800" cy="4254600"/>
          </a:xfrm>
          <a:prstGeom prst="rect">
            <a:avLst/>
          </a:prstGeom>
          <a:noFill/>
          <a:ln>
            <a:noFill/>
          </a:ln>
        </p:spPr>
        <p:txBody>
          <a:bodyPr anchorCtr="0" anchor="t" bIns="0" lIns="0" spcFirstLastPara="1" rIns="0" wrap="square" tIns="60325">
            <a:spAutoFit/>
          </a:bodyPr>
          <a:lstStyle/>
          <a:p>
            <a:pPr indent="0" lvl="0" marL="12700" marR="0" rtl="0" algn="l">
              <a:lnSpc>
                <a:spcPct val="100000"/>
              </a:lnSpc>
              <a:spcBef>
                <a:spcPts val="0"/>
              </a:spcBef>
              <a:spcAft>
                <a:spcPts val="0"/>
              </a:spcAft>
              <a:buNone/>
            </a:pPr>
            <a:r>
              <a:rPr lang="en-GB" sz="2000">
                <a:solidFill>
                  <a:srgbClr val="FFFFFF"/>
                </a:solidFill>
                <a:latin typeface="Lucida Sans"/>
                <a:ea typeface="Lucida Sans"/>
                <a:cs typeface="Lucida Sans"/>
                <a:sym typeface="Lucida Sans"/>
              </a:rPr>
              <a:t>ESTABLISH AND OPERATING OFFICE</a:t>
            </a:r>
            <a:endParaRPr sz="2000">
              <a:solidFill>
                <a:schemeClr val="dk1"/>
              </a:solidFill>
              <a:latin typeface="Lucida Sans"/>
              <a:ea typeface="Lucida Sans"/>
              <a:cs typeface="Lucida Sans"/>
              <a:sym typeface="Lucida Sans"/>
            </a:endParaRPr>
          </a:p>
          <a:p>
            <a:pPr indent="0" lvl="0" marL="12700" marR="5080"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HIRE 20-25 LOCAL EMPLOYEES DURING THE  FIRST YEAR: BACKEND AND FRONTEND  DEVELOPERS, QUALITY ASSURANCE TEAM,  BUSINESS DEVELOPMENT AND SALES TEAM,  SYSADMIN TEAM</a:t>
            </a:r>
            <a:endParaRPr sz="2000">
              <a:solidFill>
                <a:schemeClr val="dk1"/>
              </a:solidFill>
              <a:latin typeface="Lucida Sans"/>
              <a:ea typeface="Lucida Sans"/>
              <a:cs typeface="Lucida Sans"/>
              <a:sym typeface="Lucida Sans"/>
            </a:endParaRPr>
          </a:p>
          <a:p>
            <a:pPr indent="0" lvl="0" marL="12700" marR="265430"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FOCUS ON SPANISH MARKET AND GAIN  CONSIDERABLE  RECOGNITION  NEGOTIATE AND CONTRACT WITH BIG  CLIENTS THROUGH EXISTING PARTNER  PERSONAL RELATIONS (EL CORTE INGLES,  CARREFOUR, MEDIAMARKT AND OTHERS).</a:t>
            </a:r>
            <a:endParaRPr sz="2000">
              <a:solidFill>
                <a:schemeClr val="dk1"/>
              </a:solidFill>
              <a:latin typeface="Lucida Sans"/>
              <a:ea typeface="Lucida Sans"/>
              <a:cs typeface="Lucida Sans"/>
              <a:sym typeface="Lucida Sans"/>
            </a:endParaRPr>
          </a:p>
        </p:txBody>
      </p:sp>
      <p:sp>
        <p:nvSpPr>
          <p:cNvPr id="207" name="Google Shape;207;p19"/>
          <p:cNvSpPr txBox="1"/>
          <p:nvPr/>
        </p:nvSpPr>
        <p:spPr>
          <a:xfrm>
            <a:off x="1016000" y="1863406"/>
            <a:ext cx="8455500" cy="1962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5600">
                <a:solidFill>
                  <a:srgbClr val="FFFFFF"/>
                </a:solidFill>
                <a:latin typeface="Tahoma"/>
                <a:ea typeface="Tahoma"/>
                <a:cs typeface="Tahoma"/>
                <a:sym typeface="Tahoma"/>
              </a:rPr>
              <a:t>LOGISTICS PLANS</a:t>
            </a:r>
            <a:endParaRPr sz="5600">
              <a:solidFill>
                <a:schemeClr val="dk1"/>
              </a:solidFill>
              <a:latin typeface="Tahoma"/>
              <a:ea typeface="Tahoma"/>
              <a:cs typeface="Tahoma"/>
              <a:sym typeface="Tahoma"/>
            </a:endParaRPr>
          </a:p>
          <a:p>
            <a:pPr indent="0" lvl="0" marL="12700" marR="0" rtl="0" algn="l">
              <a:lnSpc>
                <a:spcPct val="100000"/>
              </a:lnSpc>
              <a:spcBef>
                <a:spcPts val="5620"/>
              </a:spcBef>
              <a:spcAft>
                <a:spcPts val="0"/>
              </a:spcAft>
              <a:buNone/>
            </a:pPr>
            <a:r>
              <a:rPr b="1" lang="en-GB" sz="2400">
                <a:solidFill>
                  <a:srgbClr val="FFFFFF"/>
                </a:solidFill>
                <a:latin typeface="Tahoma"/>
                <a:ea typeface="Tahoma"/>
                <a:cs typeface="Tahoma"/>
                <a:sym typeface="Tahoma"/>
              </a:rPr>
              <a:t>SHORT TERM PLANS</a:t>
            </a:r>
            <a:endParaRPr sz="2400">
              <a:solidFill>
                <a:schemeClr val="dk1"/>
              </a:solidFill>
              <a:latin typeface="Tahoma"/>
              <a:ea typeface="Tahoma"/>
              <a:cs typeface="Tahoma"/>
              <a:sym typeface="Tahoma"/>
            </a:endParaRPr>
          </a:p>
        </p:txBody>
      </p:sp>
      <p:pic>
        <p:nvPicPr>
          <p:cNvPr id="208" name="Google Shape;208;p19"/>
          <p:cNvPicPr preferRelativeResize="0"/>
          <p:nvPr/>
        </p:nvPicPr>
        <p:blipFill rotWithShape="1">
          <a:blip r:embed="rId3">
            <a:alphaModFix/>
          </a:blip>
          <a:srcRect b="0" l="0" r="0" t="0"/>
          <a:stretch/>
        </p:blipFill>
        <p:spPr>
          <a:xfrm>
            <a:off x="9471372" y="4453461"/>
            <a:ext cx="85725" cy="85724"/>
          </a:xfrm>
          <a:prstGeom prst="rect">
            <a:avLst/>
          </a:prstGeom>
          <a:noFill/>
          <a:ln>
            <a:noFill/>
          </a:ln>
        </p:spPr>
      </p:pic>
      <p:pic>
        <p:nvPicPr>
          <p:cNvPr id="209" name="Google Shape;209;p19"/>
          <p:cNvPicPr preferRelativeResize="0"/>
          <p:nvPr/>
        </p:nvPicPr>
        <p:blipFill rotWithShape="1">
          <a:blip r:embed="rId3">
            <a:alphaModFix/>
          </a:blip>
          <a:srcRect b="0" l="0" r="0" t="0"/>
          <a:stretch/>
        </p:blipFill>
        <p:spPr>
          <a:xfrm>
            <a:off x="9471372" y="5510736"/>
            <a:ext cx="85725" cy="85724"/>
          </a:xfrm>
          <a:prstGeom prst="rect">
            <a:avLst/>
          </a:prstGeom>
          <a:noFill/>
          <a:ln>
            <a:noFill/>
          </a:ln>
        </p:spPr>
      </p:pic>
      <p:pic>
        <p:nvPicPr>
          <p:cNvPr id="210" name="Google Shape;210;p19"/>
          <p:cNvPicPr preferRelativeResize="0"/>
          <p:nvPr/>
        </p:nvPicPr>
        <p:blipFill rotWithShape="1">
          <a:blip r:embed="rId3">
            <a:alphaModFix/>
          </a:blip>
          <a:srcRect b="0" l="0" r="0" t="0"/>
          <a:stretch/>
        </p:blipFill>
        <p:spPr>
          <a:xfrm>
            <a:off x="9471372" y="6215586"/>
            <a:ext cx="85725" cy="85724"/>
          </a:xfrm>
          <a:prstGeom prst="rect">
            <a:avLst/>
          </a:prstGeom>
          <a:noFill/>
          <a:ln>
            <a:noFill/>
          </a:ln>
        </p:spPr>
      </p:pic>
      <p:pic>
        <p:nvPicPr>
          <p:cNvPr id="211" name="Google Shape;211;p19"/>
          <p:cNvPicPr preferRelativeResize="0"/>
          <p:nvPr/>
        </p:nvPicPr>
        <p:blipFill rotWithShape="1">
          <a:blip r:embed="rId3">
            <a:alphaModFix/>
          </a:blip>
          <a:srcRect b="0" l="0" r="0" t="0"/>
          <a:stretch/>
        </p:blipFill>
        <p:spPr>
          <a:xfrm>
            <a:off x="9471372" y="6568010"/>
            <a:ext cx="85725" cy="85724"/>
          </a:xfrm>
          <a:prstGeom prst="rect">
            <a:avLst/>
          </a:prstGeom>
          <a:noFill/>
          <a:ln>
            <a:noFill/>
          </a:ln>
        </p:spPr>
      </p:pic>
      <p:pic>
        <p:nvPicPr>
          <p:cNvPr id="212" name="Google Shape;212;p19"/>
          <p:cNvPicPr preferRelativeResize="0"/>
          <p:nvPr/>
        </p:nvPicPr>
        <p:blipFill rotWithShape="1">
          <a:blip r:embed="rId3">
            <a:alphaModFix/>
          </a:blip>
          <a:srcRect b="0" l="0" r="0" t="0"/>
          <a:stretch/>
        </p:blipFill>
        <p:spPr>
          <a:xfrm>
            <a:off x="9471372" y="7272860"/>
            <a:ext cx="85725" cy="85724"/>
          </a:xfrm>
          <a:prstGeom prst="rect">
            <a:avLst/>
          </a:prstGeom>
          <a:noFill/>
          <a:ln>
            <a:noFill/>
          </a:ln>
        </p:spPr>
      </p:pic>
      <p:pic>
        <p:nvPicPr>
          <p:cNvPr id="213" name="Google Shape;213;p19"/>
          <p:cNvPicPr preferRelativeResize="0"/>
          <p:nvPr/>
        </p:nvPicPr>
        <p:blipFill rotWithShape="1">
          <a:blip r:embed="rId3">
            <a:alphaModFix/>
          </a:blip>
          <a:srcRect b="0" l="0" r="0" t="0"/>
          <a:stretch/>
        </p:blipFill>
        <p:spPr>
          <a:xfrm>
            <a:off x="9471372" y="7977710"/>
            <a:ext cx="85725" cy="85724"/>
          </a:xfrm>
          <a:prstGeom prst="rect">
            <a:avLst/>
          </a:prstGeom>
          <a:noFill/>
          <a:ln>
            <a:noFill/>
          </a:ln>
        </p:spPr>
      </p:pic>
      <p:sp>
        <p:nvSpPr>
          <p:cNvPr id="214" name="Google Shape;214;p19"/>
          <p:cNvSpPr txBox="1"/>
          <p:nvPr/>
        </p:nvSpPr>
        <p:spPr>
          <a:xfrm>
            <a:off x="9699922" y="4262948"/>
            <a:ext cx="5539800" cy="4959300"/>
          </a:xfrm>
          <a:prstGeom prst="rect">
            <a:avLst/>
          </a:prstGeom>
          <a:noFill/>
          <a:ln>
            <a:noFill/>
          </a:ln>
        </p:spPr>
        <p:txBody>
          <a:bodyPr anchorCtr="0" anchor="t" bIns="0" lIns="0" spcFirstLastPara="1" rIns="0" wrap="square" tIns="12700">
            <a:spAutoFit/>
          </a:bodyPr>
          <a:lstStyle/>
          <a:p>
            <a:pPr indent="0" lvl="0" marL="12700" marR="287655"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EXPAND THE TEAM TO AT LEAST 350-400  EMPLOYEES TO ENABLE STABLE GROWTH  AND OPERATIONS DEVELOPMENT.</a:t>
            </a:r>
            <a:endParaRPr sz="2000">
              <a:solidFill>
                <a:schemeClr val="dk1"/>
              </a:solidFill>
              <a:latin typeface="Lucida Sans"/>
              <a:ea typeface="Lucida Sans"/>
              <a:cs typeface="Lucida Sans"/>
              <a:sym typeface="Lucida Sans"/>
            </a:endParaRPr>
          </a:p>
          <a:p>
            <a:pPr indent="0" lvl="0" marL="12700" marR="5080"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BECOME A LEADER ON SPANISH MARKET IN  ONLINE AND OFFLINE PAYMENTS</a:t>
            </a:r>
            <a:endParaRPr sz="2000">
              <a:solidFill>
                <a:schemeClr val="dk1"/>
              </a:solidFill>
              <a:latin typeface="Lucida Sans"/>
              <a:ea typeface="Lucida Sans"/>
              <a:cs typeface="Lucida Sans"/>
              <a:sym typeface="Lucida Sans"/>
            </a:endParaRPr>
          </a:p>
          <a:p>
            <a:pPr indent="0" lvl="0" marL="12700" marR="0" rtl="0" algn="l">
              <a:lnSpc>
                <a:spcPct val="100000"/>
              </a:lnSpc>
              <a:spcBef>
                <a:spcPts val="375"/>
              </a:spcBef>
              <a:spcAft>
                <a:spcPts val="0"/>
              </a:spcAft>
              <a:buNone/>
            </a:pPr>
            <a:r>
              <a:rPr lang="en-GB" sz="2000">
                <a:solidFill>
                  <a:srgbClr val="FFFFFF"/>
                </a:solidFill>
                <a:latin typeface="Lucida Sans"/>
                <a:ea typeface="Lucida Sans"/>
                <a:cs typeface="Lucida Sans"/>
                <a:sym typeface="Lucida Sans"/>
              </a:rPr>
              <a:t>LAUNCH MARKETING EU-WIDE</a:t>
            </a:r>
            <a:endParaRPr sz="2000">
              <a:solidFill>
                <a:schemeClr val="dk1"/>
              </a:solidFill>
              <a:latin typeface="Lucida Sans"/>
              <a:ea typeface="Lucida Sans"/>
              <a:cs typeface="Lucida Sans"/>
              <a:sym typeface="Lucida Sans"/>
            </a:endParaRPr>
          </a:p>
          <a:p>
            <a:pPr indent="0" lvl="0" marL="12700" marR="33020"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NEGOTIATE LEADS THROUGH ESTABLISHED  DOMINANT SALES FUNNELS</a:t>
            </a:r>
            <a:endParaRPr sz="2000">
              <a:solidFill>
                <a:schemeClr val="dk1"/>
              </a:solidFill>
              <a:latin typeface="Lucida Sans"/>
              <a:ea typeface="Lucida Sans"/>
              <a:cs typeface="Lucida Sans"/>
              <a:sym typeface="Lucida Sans"/>
            </a:endParaRPr>
          </a:p>
          <a:p>
            <a:pPr indent="0" lvl="0" marL="12700" marR="228600"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CONTINUE WITH EXPANSION TO FOREIGN  MARKETS (USA, EMEA, APAC)</a:t>
            </a:r>
            <a:endParaRPr sz="2000">
              <a:solidFill>
                <a:schemeClr val="dk1"/>
              </a:solidFill>
              <a:latin typeface="Lucida Sans"/>
              <a:ea typeface="Lucida Sans"/>
              <a:cs typeface="Lucida Sans"/>
              <a:sym typeface="Lucida Sans"/>
            </a:endParaRPr>
          </a:p>
          <a:p>
            <a:pPr indent="0" lvl="0" marL="12700" marR="226695" rtl="0" algn="l">
              <a:lnSpc>
                <a:spcPct val="115599"/>
              </a:lnSpc>
              <a:spcBef>
                <a:spcPts val="0"/>
              </a:spcBef>
              <a:spcAft>
                <a:spcPts val="0"/>
              </a:spcAft>
              <a:buNone/>
            </a:pPr>
            <a:r>
              <a:rPr lang="en-GB" sz="2000">
                <a:solidFill>
                  <a:srgbClr val="FFFFFF"/>
                </a:solidFill>
                <a:latin typeface="Lucida Sans"/>
                <a:ea typeface="Lucida Sans"/>
                <a:cs typeface="Lucida Sans"/>
                <a:sym typeface="Lucida Sans"/>
              </a:rPr>
              <a:t>FOCUS ON CONTINUOUS IMPROVEMENTS  AND IMPLEMENTATIONS OF NEW  TECHNOLOGICAL SOLUTIONS AND  SERVICES.</a:t>
            </a:r>
            <a:endParaRPr sz="2000">
              <a:solidFill>
                <a:schemeClr val="dk1"/>
              </a:solidFill>
              <a:latin typeface="Lucida Sans"/>
              <a:ea typeface="Lucida Sans"/>
              <a:cs typeface="Lucida Sans"/>
              <a:sym typeface="Lucida Sans"/>
            </a:endParaRPr>
          </a:p>
        </p:txBody>
      </p:sp>
      <p:sp>
        <p:nvSpPr>
          <p:cNvPr id="215" name="Google Shape;215;p19"/>
          <p:cNvSpPr txBox="1"/>
          <p:nvPr/>
        </p:nvSpPr>
        <p:spPr>
          <a:xfrm>
            <a:off x="9268172" y="3430906"/>
            <a:ext cx="2892300" cy="391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2400">
                <a:solidFill>
                  <a:srgbClr val="FFFFFF"/>
                </a:solidFill>
                <a:latin typeface="Tahoma"/>
                <a:ea typeface="Tahoma"/>
                <a:cs typeface="Tahoma"/>
                <a:sym typeface="Tahoma"/>
              </a:rPr>
              <a:t>LONG TERM PLANS</a:t>
            </a:r>
            <a:endParaRPr sz="2400">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p:nvPr/>
        </p:nvSpPr>
        <p:spPr>
          <a:xfrm>
            <a:off x="0" y="0"/>
            <a:ext cx="1028700" cy="1025525"/>
          </a:xfrm>
          <a:custGeom>
            <a:rect b="b" l="l" r="r" t="t"/>
            <a:pathLst>
              <a:path extrusionOk="0" h="1025525" w="1028700">
                <a:moveTo>
                  <a:pt x="0" y="1025378"/>
                </a:moveTo>
                <a:lnTo>
                  <a:pt x="0" y="0"/>
                </a:lnTo>
                <a:lnTo>
                  <a:pt x="1028652" y="0"/>
                </a:lnTo>
                <a:lnTo>
                  <a:pt x="1028652" y="1025378"/>
                </a:lnTo>
                <a:lnTo>
                  <a:pt x="0" y="1025378"/>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1" name="Google Shape;221;p21"/>
          <p:cNvGrpSpPr/>
          <p:nvPr/>
        </p:nvGrpSpPr>
        <p:grpSpPr>
          <a:xfrm>
            <a:off x="17259300" y="9258300"/>
            <a:ext cx="714375" cy="714375"/>
            <a:chOff x="17259300" y="9258300"/>
            <a:chExt cx="714375" cy="714375"/>
          </a:xfrm>
        </p:grpSpPr>
        <p:sp>
          <p:nvSpPr>
            <p:cNvPr id="222" name="Google Shape;222;p21"/>
            <p:cNvSpPr/>
            <p:nvPr/>
          </p:nvSpPr>
          <p:spPr>
            <a:xfrm>
              <a:off x="17259300" y="9258300"/>
              <a:ext cx="714375" cy="714375"/>
            </a:xfrm>
            <a:custGeom>
              <a:rect b="b" l="l" r="r" t="t"/>
              <a:pathLst>
                <a:path extrusionOk="0" h="714375" w="714375">
                  <a:moveTo>
                    <a:pt x="357187" y="714375"/>
                  </a:moveTo>
                  <a:lnTo>
                    <a:pt x="308724" y="711113"/>
                  </a:lnTo>
                  <a:lnTo>
                    <a:pt x="262242" y="701614"/>
                  </a:lnTo>
                  <a:lnTo>
                    <a:pt x="218165" y="686301"/>
                  </a:lnTo>
                  <a:lnTo>
                    <a:pt x="176920" y="665602"/>
                  </a:lnTo>
                  <a:lnTo>
                    <a:pt x="138932" y="639942"/>
                  </a:lnTo>
                  <a:lnTo>
                    <a:pt x="104627" y="609747"/>
                  </a:lnTo>
                  <a:lnTo>
                    <a:pt x="74432" y="575442"/>
                  </a:lnTo>
                  <a:lnTo>
                    <a:pt x="48772" y="537454"/>
                  </a:lnTo>
                  <a:lnTo>
                    <a:pt x="28073" y="496209"/>
                  </a:lnTo>
                  <a:lnTo>
                    <a:pt x="12760" y="452132"/>
                  </a:lnTo>
                  <a:lnTo>
                    <a:pt x="3261" y="405650"/>
                  </a:lnTo>
                  <a:lnTo>
                    <a:pt x="0" y="357187"/>
                  </a:lnTo>
                  <a:lnTo>
                    <a:pt x="3261" y="308724"/>
                  </a:lnTo>
                  <a:lnTo>
                    <a:pt x="12760" y="262242"/>
                  </a:lnTo>
                  <a:lnTo>
                    <a:pt x="28073" y="218165"/>
                  </a:lnTo>
                  <a:lnTo>
                    <a:pt x="48772" y="176920"/>
                  </a:lnTo>
                  <a:lnTo>
                    <a:pt x="74432" y="138932"/>
                  </a:lnTo>
                  <a:lnTo>
                    <a:pt x="104627" y="104627"/>
                  </a:lnTo>
                  <a:lnTo>
                    <a:pt x="138932" y="74432"/>
                  </a:lnTo>
                  <a:lnTo>
                    <a:pt x="176920" y="48772"/>
                  </a:lnTo>
                  <a:lnTo>
                    <a:pt x="218165" y="28073"/>
                  </a:lnTo>
                  <a:lnTo>
                    <a:pt x="262242" y="12760"/>
                  </a:lnTo>
                  <a:lnTo>
                    <a:pt x="308724" y="3261"/>
                  </a:lnTo>
                  <a:lnTo>
                    <a:pt x="357187" y="0"/>
                  </a:lnTo>
                  <a:lnTo>
                    <a:pt x="405650" y="3261"/>
                  </a:lnTo>
                  <a:lnTo>
                    <a:pt x="452132" y="12760"/>
                  </a:lnTo>
                  <a:lnTo>
                    <a:pt x="496209" y="28073"/>
                  </a:lnTo>
                  <a:lnTo>
                    <a:pt x="537454" y="48772"/>
                  </a:lnTo>
                  <a:lnTo>
                    <a:pt x="575442" y="74432"/>
                  </a:lnTo>
                  <a:lnTo>
                    <a:pt x="609747" y="104627"/>
                  </a:lnTo>
                  <a:lnTo>
                    <a:pt x="639942" y="138932"/>
                  </a:lnTo>
                  <a:lnTo>
                    <a:pt x="665602" y="176920"/>
                  </a:lnTo>
                  <a:lnTo>
                    <a:pt x="686301" y="218165"/>
                  </a:lnTo>
                  <a:lnTo>
                    <a:pt x="701614" y="262242"/>
                  </a:lnTo>
                  <a:lnTo>
                    <a:pt x="711113" y="308724"/>
                  </a:lnTo>
                  <a:lnTo>
                    <a:pt x="714375" y="357187"/>
                  </a:lnTo>
                  <a:lnTo>
                    <a:pt x="711113" y="405650"/>
                  </a:lnTo>
                  <a:lnTo>
                    <a:pt x="701614" y="452132"/>
                  </a:lnTo>
                  <a:lnTo>
                    <a:pt x="686301" y="496209"/>
                  </a:lnTo>
                  <a:lnTo>
                    <a:pt x="665602" y="537454"/>
                  </a:lnTo>
                  <a:lnTo>
                    <a:pt x="639942" y="575442"/>
                  </a:lnTo>
                  <a:lnTo>
                    <a:pt x="609747" y="609747"/>
                  </a:lnTo>
                  <a:lnTo>
                    <a:pt x="575442" y="639942"/>
                  </a:lnTo>
                  <a:lnTo>
                    <a:pt x="537454" y="665602"/>
                  </a:lnTo>
                  <a:lnTo>
                    <a:pt x="496209" y="686301"/>
                  </a:lnTo>
                  <a:lnTo>
                    <a:pt x="452132" y="701614"/>
                  </a:lnTo>
                  <a:lnTo>
                    <a:pt x="405650" y="711113"/>
                  </a:lnTo>
                  <a:lnTo>
                    <a:pt x="357187" y="714375"/>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1"/>
            <p:cNvSpPr/>
            <p:nvPr/>
          </p:nvSpPr>
          <p:spPr>
            <a:xfrm>
              <a:off x="17407615" y="9436935"/>
              <a:ext cx="419100" cy="352425"/>
            </a:xfrm>
            <a:custGeom>
              <a:rect b="b" l="l" r="r" t="t"/>
              <a:pathLst>
                <a:path extrusionOk="0" h="352425" w="419100">
                  <a:moveTo>
                    <a:pt x="419057" y="176212"/>
                  </a:moveTo>
                  <a:lnTo>
                    <a:pt x="244594" y="352425"/>
                  </a:lnTo>
                  <a:lnTo>
                    <a:pt x="209701" y="317182"/>
                  </a:lnTo>
                  <a:lnTo>
                    <a:pt x="324628" y="201103"/>
                  </a:lnTo>
                  <a:lnTo>
                    <a:pt x="0" y="201219"/>
                  </a:lnTo>
                  <a:lnTo>
                    <a:pt x="0" y="151321"/>
                  </a:lnTo>
                  <a:lnTo>
                    <a:pt x="324628" y="151321"/>
                  </a:lnTo>
                  <a:lnTo>
                    <a:pt x="209701" y="35242"/>
                  </a:lnTo>
                  <a:lnTo>
                    <a:pt x="244594" y="0"/>
                  </a:lnTo>
                  <a:lnTo>
                    <a:pt x="419057" y="1762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24" name="Google Shape;224;p21"/>
          <p:cNvPicPr preferRelativeResize="0"/>
          <p:nvPr/>
        </p:nvPicPr>
        <p:blipFill rotWithShape="1">
          <a:blip r:embed="rId3">
            <a:alphaModFix/>
          </a:blip>
          <a:srcRect b="0" l="0" r="0" t="0"/>
          <a:stretch/>
        </p:blipFill>
        <p:spPr>
          <a:xfrm>
            <a:off x="1383848" y="2839775"/>
            <a:ext cx="2876826" cy="2876815"/>
          </a:xfrm>
          <a:prstGeom prst="rect">
            <a:avLst/>
          </a:prstGeom>
          <a:noFill/>
          <a:ln>
            <a:noFill/>
          </a:ln>
        </p:spPr>
      </p:pic>
      <p:pic>
        <p:nvPicPr>
          <p:cNvPr id="225" name="Google Shape;225;p21"/>
          <p:cNvPicPr preferRelativeResize="0"/>
          <p:nvPr/>
        </p:nvPicPr>
        <p:blipFill rotWithShape="1">
          <a:blip r:embed="rId4">
            <a:alphaModFix/>
          </a:blip>
          <a:srcRect b="0" l="0" r="0" t="0"/>
          <a:stretch/>
        </p:blipFill>
        <p:spPr>
          <a:xfrm>
            <a:off x="1383848" y="6564752"/>
            <a:ext cx="2876826" cy="2876815"/>
          </a:xfrm>
          <a:prstGeom prst="rect">
            <a:avLst/>
          </a:prstGeom>
          <a:noFill/>
          <a:ln>
            <a:noFill/>
          </a:ln>
        </p:spPr>
      </p:pic>
      <p:sp>
        <p:nvSpPr>
          <p:cNvPr id="226" name="Google Shape;226;p21"/>
          <p:cNvSpPr txBox="1"/>
          <p:nvPr>
            <p:ph type="title"/>
          </p:nvPr>
        </p:nvSpPr>
        <p:spPr>
          <a:xfrm>
            <a:off x="1016000" y="999267"/>
            <a:ext cx="10718800" cy="99770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6400">
                <a:solidFill>
                  <a:srgbClr val="000000"/>
                </a:solidFill>
              </a:rPr>
              <a:t>MEET THE FOUNDERS</a:t>
            </a:r>
            <a:endParaRPr sz="6400"/>
          </a:p>
        </p:txBody>
      </p:sp>
      <p:sp>
        <p:nvSpPr>
          <p:cNvPr id="227" name="Google Shape;227;p21"/>
          <p:cNvSpPr txBox="1"/>
          <p:nvPr/>
        </p:nvSpPr>
        <p:spPr>
          <a:xfrm>
            <a:off x="4633194" y="2759600"/>
            <a:ext cx="10454406" cy="2464649"/>
          </a:xfrm>
          <a:prstGeom prst="rect">
            <a:avLst/>
          </a:prstGeom>
          <a:noFill/>
          <a:ln>
            <a:noFill/>
          </a:ln>
        </p:spPr>
        <p:txBody>
          <a:bodyPr anchorCtr="0" anchor="t" bIns="0" lIns="0" spcFirstLastPara="1" rIns="0" wrap="square" tIns="12050">
            <a:spAutoFit/>
          </a:bodyPr>
          <a:lstStyle/>
          <a:p>
            <a:pPr indent="0" lvl="0" marL="12700" marR="7531100" rtl="0" algn="l">
              <a:lnSpc>
                <a:spcPct val="117400"/>
              </a:lnSpc>
              <a:spcBef>
                <a:spcPts val="0"/>
              </a:spcBef>
              <a:spcAft>
                <a:spcPts val="0"/>
              </a:spcAft>
              <a:buNone/>
            </a:pPr>
            <a:r>
              <a:rPr b="1" lang="en-GB" sz="2250">
                <a:solidFill>
                  <a:schemeClr val="dk1"/>
                </a:solidFill>
                <a:latin typeface="Tahoma"/>
                <a:ea typeface="Tahoma"/>
                <a:cs typeface="Tahoma"/>
                <a:sym typeface="Tahoma"/>
              </a:rPr>
              <a:t>INNA PRAVOSUD CEO</a:t>
            </a:r>
            <a:endParaRPr sz="2250">
              <a:solidFill>
                <a:schemeClr val="dk1"/>
              </a:solidFill>
              <a:latin typeface="Tahoma"/>
              <a:ea typeface="Tahoma"/>
              <a:cs typeface="Tahoma"/>
              <a:sym typeface="Tahoma"/>
            </a:endParaRPr>
          </a:p>
          <a:p>
            <a:pPr indent="0" lvl="0" marL="12700" marR="5080" rtl="0" algn="l">
              <a:lnSpc>
                <a:spcPct val="130300"/>
              </a:lnSpc>
              <a:spcBef>
                <a:spcPts val="1635"/>
              </a:spcBef>
              <a:spcAft>
                <a:spcPts val="0"/>
              </a:spcAft>
              <a:buNone/>
            </a:pPr>
            <a:r>
              <a:rPr lang="en-GB" sz="1850">
                <a:solidFill>
                  <a:schemeClr val="dk1"/>
                </a:solidFill>
                <a:latin typeface="Verdana"/>
                <a:ea typeface="Verdana"/>
                <a:cs typeface="Verdana"/>
                <a:sym typeface="Verdana"/>
              </a:rPr>
              <a:t>Has over 20 years of successful businesses startup and management, controlling and  supervising accurate and unique strategies for success. Team builder. Creates,  generates ideas. Connects key people whose participation is needed for business  success.</a:t>
            </a:r>
            <a:endParaRPr sz="1850">
              <a:solidFill>
                <a:schemeClr val="dk1"/>
              </a:solidFill>
              <a:latin typeface="Verdana"/>
              <a:ea typeface="Verdana"/>
              <a:cs typeface="Verdana"/>
              <a:sym typeface="Verdana"/>
            </a:endParaRPr>
          </a:p>
        </p:txBody>
      </p:sp>
      <p:sp>
        <p:nvSpPr>
          <p:cNvPr id="228" name="Google Shape;228;p21"/>
          <p:cNvSpPr txBox="1"/>
          <p:nvPr/>
        </p:nvSpPr>
        <p:spPr>
          <a:xfrm>
            <a:off x="4633194" y="6544930"/>
            <a:ext cx="10072370" cy="2351405"/>
          </a:xfrm>
          <a:prstGeom prst="rect">
            <a:avLst/>
          </a:prstGeom>
          <a:noFill/>
          <a:ln>
            <a:noFill/>
          </a:ln>
        </p:spPr>
        <p:txBody>
          <a:bodyPr anchorCtr="0" anchor="t" bIns="0" lIns="0" spcFirstLastPara="1" rIns="0" wrap="square" tIns="71750">
            <a:spAutoFit/>
          </a:bodyPr>
          <a:lstStyle/>
          <a:p>
            <a:pPr indent="0" lvl="0" marL="12700" marR="0" rtl="0" algn="l">
              <a:lnSpc>
                <a:spcPct val="100000"/>
              </a:lnSpc>
              <a:spcBef>
                <a:spcPts val="0"/>
              </a:spcBef>
              <a:spcAft>
                <a:spcPts val="0"/>
              </a:spcAft>
              <a:buNone/>
            </a:pPr>
            <a:r>
              <a:rPr b="1" lang="en-GB" sz="2250">
                <a:solidFill>
                  <a:schemeClr val="dk1"/>
                </a:solidFill>
                <a:latin typeface="Tahoma"/>
                <a:ea typeface="Tahoma"/>
                <a:cs typeface="Tahoma"/>
                <a:sym typeface="Tahoma"/>
              </a:rPr>
              <a:t>PAVEL PRAVOSUD</a:t>
            </a:r>
            <a:endParaRPr sz="2250">
              <a:solidFill>
                <a:schemeClr val="dk1"/>
              </a:solidFill>
              <a:latin typeface="Tahoma"/>
              <a:ea typeface="Tahoma"/>
              <a:cs typeface="Tahoma"/>
              <a:sym typeface="Tahoma"/>
            </a:endParaRPr>
          </a:p>
          <a:p>
            <a:pPr indent="0" lvl="0" marL="12700" marR="0" rtl="0" algn="l">
              <a:lnSpc>
                <a:spcPct val="100000"/>
              </a:lnSpc>
              <a:spcBef>
                <a:spcPts val="470"/>
              </a:spcBef>
              <a:spcAft>
                <a:spcPts val="0"/>
              </a:spcAft>
              <a:buNone/>
            </a:pPr>
            <a:r>
              <a:rPr b="1" lang="en-GB" sz="2250">
                <a:solidFill>
                  <a:schemeClr val="dk1"/>
                </a:solidFill>
                <a:latin typeface="Tahoma"/>
                <a:ea typeface="Tahoma"/>
                <a:cs typeface="Tahoma"/>
                <a:sym typeface="Tahoma"/>
              </a:rPr>
              <a:t>CHIEF PRODUCT MANAGER</a:t>
            </a:r>
            <a:endParaRPr sz="2250">
              <a:solidFill>
                <a:schemeClr val="dk1"/>
              </a:solidFill>
              <a:latin typeface="Tahoma"/>
              <a:ea typeface="Tahoma"/>
              <a:cs typeface="Tahoma"/>
              <a:sym typeface="Tahoma"/>
            </a:endParaRPr>
          </a:p>
          <a:p>
            <a:pPr indent="0" lvl="0" marL="55244" marR="0" rtl="0" algn="l">
              <a:lnSpc>
                <a:spcPct val="100000"/>
              </a:lnSpc>
              <a:spcBef>
                <a:spcPts val="1070"/>
              </a:spcBef>
              <a:spcAft>
                <a:spcPts val="0"/>
              </a:spcAft>
              <a:buNone/>
            </a:pPr>
            <a:r>
              <a:rPr lang="en-GB" sz="1850">
                <a:solidFill>
                  <a:schemeClr val="dk1"/>
                </a:solidFill>
                <a:latin typeface="Verdana"/>
                <a:ea typeface="Verdana"/>
                <a:cs typeface="Verdana"/>
                <a:sym typeface="Verdana"/>
              </a:rPr>
              <a:t>Exec. MBA, MFM, MPM. Lead Portfolio Manager and Business Analyst.</a:t>
            </a:r>
            <a:endParaRPr sz="1850">
              <a:solidFill>
                <a:schemeClr val="dk1"/>
              </a:solidFill>
              <a:latin typeface="Verdana"/>
              <a:ea typeface="Verdana"/>
              <a:cs typeface="Verdana"/>
              <a:sym typeface="Verdana"/>
            </a:endParaRPr>
          </a:p>
          <a:p>
            <a:pPr indent="0" lvl="0" marL="55244" marR="5080" rtl="0" algn="l">
              <a:lnSpc>
                <a:spcPct val="130300"/>
              </a:lnSpc>
              <a:spcBef>
                <a:spcPts val="0"/>
              </a:spcBef>
              <a:spcAft>
                <a:spcPts val="0"/>
              </a:spcAft>
              <a:buNone/>
            </a:pPr>
            <a:r>
              <a:rPr lang="en-GB" sz="1850">
                <a:solidFill>
                  <a:schemeClr val="dk1"/>
                </a:solidFill>
                <a:latin typeface="Verdana"/>
                <a:ea typeface="Verdana"/>
                <a:cs typeface="Verdana"/>
                <a:sym typeface="Verdana"/>
              </a:rPr>
              <a:t>17+ years' experience with commercial (NTT Data, IPBS, Alight, MSP) and gov. projects  (EMA – European Medicinal Agency, EUIPO – EU Intellectual Property Organization).</a:t>
            </a:r>
            <a:endParaRPr sz="1850">
              <a:solidFill>
                <a:schemeClr val="dk1"/>
              </a:solidFill>
              <a:latin typeface="Verdana"/>
              <a:ea typeface="Verdana"/>
              <a:cs typeface="Verdana"/>
              <a:sym typeface="Verdana"/>
            </a:endParaRPr>
          </a:p>
          <a:p>
            <a:pPr indent="0" lvl="0" marL="55244" marR="0" rtl="0" algn="l">
              <a:lnSpc>
                <a:spcPct val="100000"/>
              </a:lnSpc>
              <a:spcBef>
                <a:spcPts val="675"/>
              </a:spcBef>
              <a:spcAft>
                <a:spcPts val="0"/>
              </a:spcAft>
              <a:buNone/>
            </a:pPr>
            <a:r>
              <a:rPr lang="en-GB" sz="1850">
                <a:solidFill>
                  <a:schemeClr val="dk1"/>
                </a:solidFill>
                <a:latin typeface="Verdana"/>
                <a:ea typeface="Verdana"/>
                <a:cs typeface="Verdana"/>
                <a:sym typeface="Verdana"/>
              </a:rPr>
              <a:t>Experience in EU banking and investment management.</a:t>
            </a:r>
            <a:endParaRPr sz="1850">
              <a:solidFill>
                <a:schemeClr val="dk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22"/>
          <p:cNvSpPr/>
          <p:nvPr/>
        </p:nvSpPr>
        <p:spPr>
          <a:xfrm>
            <a:off x="17260661" y="9258293"/>
            <a:ext cx="1027430" cy="1029335"/>
          </a:xfrm>
          <a:custGeom>
            <a:rect b="b" l="l" r="r" t="t"/>
            <a:pathLst>
              <a:path extrusionOk="0" h="1029334" w="1027430">
                <a:moveTo>
                  <a:pt x="0" y="1028706"/>
                </a:moveTo>
                <a:lnTo>
                  <a:pt x="0" y="25286"/>
                </a:lnTo>
                <a:lnTo>
                  <a:pt x="1986" y="15432"/>
                </a:lnTo>
                <a:lnTo>
                  <a:pt x="7406" y="7396"/>
                </a:lnTo>
                <a:lnTo>
                  <a:pt x="15454" y="1983"/>
                </a:lnTo>
                <a:lnTo>
                  <a:pt x="25321" y="0"/>
                </a:lnTo>
                <a:lnTo>
                  <a:pt x="1027338" y="0"/>
                </a:lnTo>
                <a:lnTo>
                  <a:pt x="1027338" y="1028706"/>
                </a:lnTo>
                <a:lnTo>
                  <a:pt x="0" y="1028706"/>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22"/>
          <p:cNvSpPr/>
          <p:nvPr/>
        </p:nvSpPr>
        <p:spPr>
          <a:xfrm>
            <a:off x="0" y="3476471"/>
            <a:ext cx="2372995" cy="4210050"/>
          </a:xfrm>
          <a:custGeom>
            <a:rect b="b" l="l" r="r" t="t"/>
            <a:pathLst>
              <a:path extrusionOk="0" h="4210050" w="2372995">
                <a:moveTo>
                  <a:pt x="2344279" y="4210049"/>
                </a:moveTo>
                <a:lnTo>
                  <a:pt x="0" y="4210049"/>
                </a:lnTo>
                <a:lnTo>
                  <a:pt x="0" y="0"/>
                </a:lnTo>
                <a:lnTo>
                  <a:pt x="2344281" y="0"/>
                </a:lnTo>
                <a:lnTo>
                  <a:pt x="2355266" y="2210"/>
                </a:lnTo>
                <a:lnTo>
                  <a:pt x="2364225" y="8245"/>
                </a:lnTo>
                <a:lnTo>
                  <a:pt x="2370260" y="17205"/>
                </a:lnTo>
                <a:lnTo>
                  <a:pt x="2372472" y="28191"/>
                </a:lnTo>
                <a:lnTo>
                  <a:pt x="2372472" y="4181858"/>
                </a:lnTo>
                <a:lnTo>
                  <a:pt x="2370260" y="4192843"/>
                </a:lnTo>
                <a:lnTo>
                  <a:pt x="2364225" y="4201803"/>
                </a:lnTo>
                <a:lnTo>
                  <a:pt x="2355266" y="4207838"/>
                </a:lnTo>
                <a:lnTo>
                  <a:pt x="2344279" y="4210049"/>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5" name="Google Shape;235;p22"/>
          <p:cNvGrpSpPr/>
          <p:nvPr/>
        </p:nvGrpSpPr>
        <p:grpSpPr>
          <a:xfrm>
            <a:off x="1028700" y="0"/>
            <a:ext cx="9069082" cy="7000874"/>
            <a:chOff x="1028700" y="0"/>
            <a:chExt cx="9069082" cy="7000874"/>
          </a:xfrm>
        </p:grpSpPr>
        <p:sp>
          <p:nvSpPr>
            <p:cNvPr id="236" name="Google Shape;236;p22"/>
            <p:cNvSpPr/>
            <p:nvPr/>
          </p:nvSpPr>
          <p:spPr>
            <a:xfrm>
              <a:off x="7060577" y="0"/>
              <a:ext cx="3037205" cy="2903220"/>
            </a:xfrm>
            <a:custGeom>
              <a:rect b="b" l="l" r="r" t="t"/>
              <a:pathLst>
                <a:path extrusionOk="0" h="2903220" w="3037204">
                  <a:moveTo>
                    <a:pt x="3009146" y="2902832"/>
                  </a:moveTo>
                  <a:lnTo>
                    <a:pt x="27543" y="2902832"/>
                  </a:lnTo>
                  <a:lnTo>
                    <a:pt x="16810" y="2900670"/>
                  </a:lnTo>
                  <a:lnTo>
                    <a:pt x="8056" y="2894772"/>
                  </a:lnTo>
                  <a:lnTo>
                    <a:pt x="2160" y="2886015"/>
                  </a:lnTo>
                  <a:lnTo>
                    <a:pt x="0" y="2875277"/>
                  </a:lnTo>
                  <a:lnTo>
                    <a:pt x="0" y="289750"/>
                  </a:lnTo>
                  <a:lnTo>
                    <a:pt x="772" y="241225"/>
                  </a:lnTo>
                  <a:lnTo>
                    <a:pt x="3075" y="193080"/>
                  </a:lnTo>
                  <a:lnTo>
                    <a:pt x="6885" y="145338"/>
                  </a:lnTo>
                  <a:lnTo>
                    <a:pt x="12177" y="98022"/>
                  </a:lnTo>
                  <a:lnTo>
                    <a:pt x="18929" y="51156"/>
                  </a:lnTo>
                  <a:lnTo>
                    <a:pt x="27117" y="4764"/>
                  </a:lnTo>
                  <a:lnTo>
                    <a:pt x="28114" y="0"/>
                  </a:lnTo>
                  <a:lnTo>
                    <a:pt x="3008575" y="0"/>
                  </a:lnTo>
                  <a:lnTo>
                    <a:pt x="3017759" y="51156"/>
                  </a:lnTo>
                  <a:lnTo>
                    <a:pt x="3024511" y="98022"/>
                  </a:lnTo>
                  <a:lnTo>
                    <a:pt x="3029804" y="145338"/>
                  </a:lnTo>
                  <a:lnTo>
                    <a:pt x="3033613" y="193080"/>
                  </a:lnTo>
                  <a:lnTo>
                    <a:pt x="3035916" y="241225"/>
                  </a:lnTo>
                  <a:lnTo>
                    <a:pt x="3036689" y="289750"/>
                  </a:lnTo>
                  <a:lnTo>
                    <a:pt x="3036689" y="2875277"/>
                  </a:lnTo>
                  <a:lnTo>
                    <a:pt x="3034528" y="2886015"/>
                  </a:lnTo>
                  <a:lnTo>
                    <a:pt x="3028632" y="2894772"/>
                  </a:lnTo>
                  <a:lnTo>
                    <a:pt x="3019879" y="2900670"/>
                  </a:lnTo>
                  <a:lnTo>
                    <a:pt x="3009146" y="2902832"/>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7" name="Google Shape;237;p22"/>
            <p:cNvPicPr preferRelativeResize="0"/>
            <p:nvPr/>
          </p:nvPicPr>
          <p:blipFill rotWithShape="1">
            <a:blip r:embed="rId3">
              <a:alphaModFix/>
            </a:blip>
            <a:srcRect b="0" l="0" r="0" t="0"/>
            <a:stretch/>
          </p:blipFill>
          <p:spPr>
            <a:xfrm>
              <a:off x="1028700" y="1028700"/>
              <a:ext cx="8058149" cy="5972174"/>
            </a:xfrm>
            <a:prstGeom prst="rect">
              <a:avLst/>
            </a:prstGeom>
            <a:noFill/>
            <a:ln>
              <a:noFill/>
            </a:ln>
          </p:spPr>
        </p:pic>
      </p:grpSp>
      <p:grpSp>
        <p:nvGrpSpPr>
          <p:cNvPr id="238" name="Google Shape;238;p22"/>
          <p:cNvGrpSpPr/>
          <p:nvPr/>
        </p:nvGrpSpPr>
        <p:grpSpPr>
          <a:xfrm>
            <a:off x="17259300" y="314325"/>
            <a:ext cx="714375" cy="714375"/>
            <a:chOff x="17259300" y="314325"/>
            <a:chExt cx="714375" cy="714375"/>
          </a:xfrm>
        </p:grpSpPr>
        <p:sp>
          <p:nvSpPr>
            <p:cNvPr id="239" name="Google Shape;239;p22"/>
            <p:cNvSpPr/>
            <p:nvPr/>
          </p:nvSpPr>
          <p:spPr>
            <a:xfrm>
              <a:off x="17259300" y="314325"/>
              <a:ext cx="714375" cy="714375"/>
            </a:xfrm>
            <a:custGeom>
              <a:rect b="b" l="l" r="r" t="t"/>
              <a:pathLst>
                <a:path extrusionOk="0" h="714375" w="714375">
                  <a:moveTo>
                    <a:pt x="357187" y="714375"/>
                  </a:moveTo>
                  <a:lnTo>
                    <a:pt x="308724" y="711113"/>
                  </a:lnTo>
                  <a:lnTo>
                    <a:pt x="262242" y="701614"/>
                  </a:lnTo>
                  <a:lnTo>
                    <a:pt x="218165" y="686301"/>
                  </a:lnTo>
                  <a:lnTo>
                    <a:pt x="176920" y="665602"/>
                  </a:lnTo>
                  <a:lnTo>
                    <a:pt x="138932" y="639942"/>
                  </a:lnTo>
                  <a:lnTo>
                    <a:pt x="104627" y="609747"/>
                  </a:lnTo>
                  <a:lnTo>
                    <a:pt x="74432" y="575442"/>
                  </a:lnTo>
                  <a:lnTo>
                    <a:pt x="48772" y="537454"/>
                  </a:lnTo>
                  <a:lnTo>
                    <a:pt x="28073" y="496209"/>
                  </a:lnTo>
                  <a:lnTo>
                    <a:pt x="12760" y="452132"/>
                  </a:lnTo>
                  <a:lnTo>
                    <a:pt x="3261" y="405650"/>
                  </a:lnTo>
                  <a:lnTo>
                    <a:pt x="0" y="357187"/>
                  </a:lnTo>
                  <a:lnTo>
                    <a:pt x="3261" y="308724"/>
                  </a:lnTo>
                  <a:lnTo>
                    <a:pt x="12760" y="262242"/>
                  </a:lnTo>
                  <a:lnTo>
                    <a:pt x="28073" y="218165"/>
                  </a:lnTo>
                  <a:lnTo>
                    <a:pt x="48772" y="176920"/>
                  </a:lnTo>
                  <a:lnTo>
                    <a:pt x="74432" y="138932"/>
                  </a:lnTo>
                  <a:lnTo>
                    <a:pt x="104627" y="104627"/>
                  </a:lnTo>
                  <a:lnTo>
                    <a:pt x="138932" y="74432"/>
                  </a:lnTo>
                  <a:lnTo>
                    <a:pt x="176920" y="48772"/>
                  </a:lnTo>
                  <a:lnTo>
                    <a:pt x="218165" y="28073"/>
                  </a:lnTo>
                  <a:lnTo>
                    <a:pt x="262242" y="12760"/>
                  </a:lnTo>
                  <a:lnTo>
                    <a:pt x="308724" y="3261"/>
                  </a:lnTo>
                  <a:lnTo>
                    <a:pt x="357187" y="0"/>
                  </a:lnTo>
                  <a:lnTo>
                    <a:pt x="405650" y="3261"/>
                  </a:lnTo>
                  <a:lnTo>
                    <a:pt x="452132" y="12760"/>
                  </a:lnTo>
                  <a:lnTo>
                    <a:pt x="496209" y="28073"/>
                  </a:lnTo>
                  <a:lnTo>
                    <a:pt x="537454" y="48772"/>
                  </a:lnTo>
                  <a:lnTo>
                    <a:pt x="575442" y="74432"/>
                  </a:lnTo>
                  <a:lnTo>
                    <a:pt x="609747" y="104627"/>
                  </a:lnTo>
                  <a:lnTo>
                    <a:pt x="639942" y="138932"/>
                  </a:lnTo>
                  <a:lnTo>
                    <a:pt x="665602" y="176920"/>
                  </a:lnTo>
                  <a:lnTo>
                    <a:pt x="686301" y="218165"/>
                  </a:lnTo>
                  <a:lnTo>
                    <a:pt x="701614" y="262242"/>
                  </a:lnTo>
                  <a:lnTo>
                    <a:pt x="711113" y="308724"/>
                  </a:lnTo>
                  <a:lnTo>
                    <a:pt x="714375" y="357187"/>
                  </a:lnTo>
                  <a:lnTo>
                    <a:pt x="711113" y="405650"/>
                  </a:lnTo>
                  <a:lnTo>
                    <a:pt x="701614" y="452132"/>
                  </a:lnTo>
                  <a:lnTo>
                    <a:pt x="686301" y="496209"/>
                  </a:lnTo>
                  <a:lnTo>
                    <a:pt x="665602" y="537454"/>
                  </a:lnTo>
                  <a:lnTo>
                    <a:pt x="639942" y="575442"/>
                  </a:lnTo>
                  <a:lnTo>
                    <a:pt x="609747" y="609747"/>
                  </a:lnTo>
                  <a:lnTo>
                    <a:pt x="575442" y="639942"/>
                  </a:lnTo>
                  <a:lnTo>
                    <a:pt x="537454" y="665602"/>
                  </a:lnTo>
                  <a:lnTo>
                    <a:pt x="496209" y="686301"/>
                  </a:lnTo>
                  <a:lnTo>
                    <a:pt x="452132" y="701614"/>
                  </a:lnTo>
                  <a:lnTo>
                    <a:pt x="405650" y="711113"/>
                  </a:lnTo>
                  <a:lnTo>
                    <a:pt x="357187" y="714375"/>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2"/>
            <p:cNvSpPr/>
            <p:nvPr/>
          </p:nvSpPr>
          <p:spPr>
            <a:xfrm>
              <a:off x="17406275" y="497574"/>
              <a:ext cx="419100" cy="352425"/>
            </a:xfrm>
            <a:custGeom>
              <a:rect b="b" l="l" r="r" t="t"/>
              <a:pathLst>
                <a:path extrusionOk="0" h="352425" w="419100">
                  <a:moveTo>
                    <a:pt x="0" y="201219"/>
                  </a:moveTo>
                  <a:lnTo>
                    <a:pt x="0" y="151321"/>
                  </a:lnTo>
                  <a:lnTo>
                    <a:pt x="324628" y="151321"/>
                  </a:lnTo>
                  <a:lnTo>
                    <a:pt x="209701" y="35242"/>
                  </a:lnTo>
                  <a:lnTo>
                    <a:pt x="244593" y="0"/>
                  </a:lnTo>
                  <a:lnTo>
                    <a:pt x="419057" y="176212"/>
                  </a:lnTo>
                  <a:lnTo>
                    <a:pt x="244593" y="352425"/>
                  </a:lnTo>
                  <a:lnTo>
                    <a:pt x="209701" y="317182"/>
                  </a:lnTo>
                  <a:lnTo>
                    <a:pt x="324628" y="201103"/>
                  </a:lnTo>
                  <a:lnTo>
                    <a:pt x="0" y="20121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1" name="Google Shape;241;p22"/>
          <p:cNvSpPr/>
          <p:nvPr/>
        </p:nvSpPr>
        <p:spPr>
          <a:xfrm>
            <a:off x="10673780" y="1167057"/>
            <a:ext cx="485775" cy="723900"/>
          </a:xfrm>
          <a:custGeom>
            <a:rect b="b" l="l" r="r" t="t"/>
            <a:pathLst>
              <a:path extrusionOk="0" h="723900" w="485775">
                <a:moveTo>
                  <a:pt x="418306" y="723453"/>
                </a:moveTo>
                <a:lnTo>
                  <a:pt x="67468" y="723453"/>
                </a:lnTo>
                <a:lnTo>
                  <a:pt x="40987" y="718262"/>
                </a:lnTo>
                <a:lnTo>
                  <a:pt x="19565" y="704027"/>
                </a:lnTo>
                <a:lnTo>
                  <a:pt x="5228" y="682759"/>
                </a:lnTo>
                <a:lnTo>
                  <a:pt x="0" y="656467"/>
                </a:lnTo>
                <a:lnTo>
                  <a:pt x="0" y="66986"/>
                </a:lnTo>
                <a:lnTo>
                  <a:pt x="5228" y="40694"/>
                </a:lnTo>
                <a:lnTo>
                  <a:pt x="19565" y="19426"/>
                </a:lnTo>
                <a:lnTo>
                  <a:pt x="40987" y="5191"/>
                </a:lnTo>
                <a:lnTo>
                  <a:pt x="67468" y="0"/>
                </a:lnTo>
                <a:lnTo>
                  <a:pt x="418306" y="0"/>
                </a:lnTo>
                <a:lnTo>
                  <a:pt x="444787" y="5191"/>
                </a:lnTo>
                <a:lnTo>
                  <a:pt x="466209" y="19426"/>
                </a:lnTo>
                <a:lnTo>
                  <a:pt x="480546" y="40694"/>
                </a:lnTo>
                <a:lnTo>
                  <a:pt x="483110" y="53589"/>
                </a:lnTo>
                <a:lnTo>
                  <a:pt x="59372" y="53589"/>
                </a:lnTo>
                <a:lnTo>
                  <a:pt x="53975" y="58948"/>
                </a:lnTo>
                <a:lnTo>
                  <a:pt x="53975" y="262586"/>
                </a:lnTo>
                <a:lnTo>
                  <a:pt x="59372" y="267945"/>
                </a:lnTo>
                <a:lnTo>
                  <a:pt x="485775" y="267945"/>
                </a:lnTo>
                <a:lnTo>
                  <a:pt x="485775" y="294740"/>
                </a:lnTo>
                <a:lnTo>
                  <a:pt x="59372" y="294740"/>
                </a:lnTo>
                <a:lnTo>
                  <a:pt x="53975" y="300099"/>
                </a:lnTo>
                <a:lnTo>
                  <a:pt x="53975" y="396559"/>
                </a:lnTo>
                <a:lnTo>
                  <a:pt x="59372" y="401918"/>
                </a:lnTo>
                <a:lnTo>
                  <a:pt x="485775" y="401918"/>
                </a:lnTo>
                <a:lnTo>
                  <a:pt x="485775" y="428713"/>
                </a:lnTo>
                <a:lnTo>
                  <a:pt x="59372" y="428713"/>
                </a:lnTo>
                <a:lnTo>
                  <a:pt x="53975" y="434072"/>
                </a:lnTo>
                <a:lnTo>
                  <a:pt x="53975" y="530532"/>
                </a:lnTo>
                <a:lnTo>
                  <a:pt x="59372" y="535891"/>
                </a:lnTo>
                <a:lnTo>
                  <a:pt x="323850" y="535891"/>
                </a:lnTo>
                <a:lnTo>
                  <a:pt x="323850" y="562686"/>
                </a:lnTo>
                <a:lnTo>
                  <a:pt x="59372" y="562686"/>
                </a:lnTo>
                <a:lnTo>
                  <a:pt x="53975" y="568045"/>
                </a:lnTo>
                <a:lnTo>
                  <a:pt x="53975" y="664505"/>
                </a:lnTo>
                <a:lnTo>
                  <a:pt x="59372" y="669864"/>
                </a:lnTo>
                <a:lnTo>
                  <a:pt x="483110" y="669864"/>
                </a:lnTo>
                <a:lnTo>
                  <a:pt x="480546" y="682759"/>
                </a:lnTo>
                <a:lnTo>
                  <a:pt x="466209" y="704027"/>
                </a:lnTo>
                <a:lnTo>
                  <a:pt x="444787" y="718262"/>
                </a:lnTo>
                <a:lnTo>
                  <a:pt x="418306" y="723453"/>
                </a:lnTo>
                <a:close/>
              </a:path>
              <a:path extrusionOk="0" h="723900" w="485775">
                <a:moveTo>
                  <a:pt x="485775" y="267945"/>
                </a:moveTo>
                <a:lnTo>
                  <a:pt x="426402" y="267945"/>
                </a:lnTo>
                <a:lnTo>
                  <a:pt x="431800" y="262586"/>
                </a:lnTo>
                <a:lnTo>
                  <a:pt x="431800" y="58948"/>
                </a:lnTo>
                <a:lnTo>
                  <a:pt x="426402" y="53589"/>
                </a:lnTo>
                <a:lnTo>
                  <a:pt x="483110" y="53589"/>
                </a:lnTo>
                <a:lnTo>
                  <a:pt x="485775" y="66986"/>
                </a:lnTo>
                <a:lnTo>
                  <a:pt x="485775" y="267945"/>
                </a:lnTo>
                <a:close/>
              </a:path>
              <a:path extrusionOk="0" h="723900" w="485775">
                <a:moveTo>
                  <a:pt x="404812" y="241151"/>
                </a:moveTo>
                <a:lnTo>
                  <a:pt x="80962" y="241151"/>
                </a:lnTo>
                <a:lnTo>
                  <a:pt x="80962" y="80383"/>
                </a:lnTo>
                <a:lnTo>
                  <a:pt x="404812" y="80383"/>
                </a:lnTo>
                <a:lnTo>
                  <a:pt x="404812" y="241151"/>
                </a:lnTo>
                <a:close/>
              </a:path>
              <a:path extrusionOk="0" h="723900" w="485775">
                <a:moveTo>
                  <a:pt x="194310" y="401918"/>
                </a:moveTo>
                <a:lnTo>
                  <a:pt x="156527" y="401918"/>
                </a:lnTo>
                <a:lnTo>
                  <a:pt x="161925" y="396559"/>
                </a:lnTo>
                <a:lnTo>
                  <a:pt x="161925" y="300099"/>
                </a:lnTo>
                <a:lnTo>
                  <a:pt x="156527" y="294740"/>
                </a:lnTo>
                <a:lnTo>
                  <a:pt x="194310" y="294740"/>
                </a:lnTo>
                <a:lnTo>
                  <a:pt x="188912" y="300099"/>
                </a:lnTo>
                <a:lnTo>
                  <a:pt x="188912" y="396559"/>
                </a:lnTo>
                <a:lnTo>
                  <a:pt x="194310" y="401918"/>
                </a:lnTo>
                <a:close/>
              </a:path>
              <a:path extrusionOk="0" h="723900" w="485775">
                <a:moveTo>
                  <a:pt x="329247" y="401918"/>
                </a:moveTo>
                <a:lnTo>
                  <a:pt x="291464" y="401918"/>
                </a:lnTo>
                <a:lnTo>
                  <a:pt x="296862" y="396559"/>
                </a:lnTo>
                <a:lnTo>
                  <a:pt x="296862" y="300099"/>
                </a:lnTo>
                <a:lnTo>
                  <a:pt x="291464" y="294740"/>
                </a:lnTo>
                <a:lnTo>
                  <a:pt x="329247" y="294740"/>
                </a:lnTo>
                <a:lnTo>
                  <a:pt x="323850" y="300099"/>
                </a:lnTo>
                <a:lnTo>
                  <a:pt x="323850" y="396559"/>
                </a:lnTo>
                <a:lnTo>
                  <a:pt x="329247" y="401918"/>
                </a:lnTo>
                <a:close/>
              </a:path>
              <a:path extrusionOk="0" h="723900" w="485775">
                <a:moveTo>
                  <a:pt x="485775" y="401918"/>
                </a:moveTo>
                <a:lnTo>
                  <a:pt x="426402" y="401918"/>
                </a:lnTo>
                <a:lnTo>
                  <a:pt x="431800" y="396559"/>
                </a:lnTo>
                <a:lnTo>
                  <a:pt x="431800" y="300099"/>
                </a:lnTo>
                <a:lnTo>
                  <a:pt x="426402" y="294740"/>
                </a:lnTo>
                <a:lnTo>
                  <a:pt x="485775" y="294740"/>
                </a:lnTo>
                <a:lnTo>
                  <a:pt x="485775" y="401918"/>
                </a:lnTo>
                <a:close/>
              </a:path>
              <a:path extrusionOk="0" h="723900" w="485775">
                <a:moveTo>
                  <a:pt x="134937" y="375124"/>
                </a:moveTo>
                <a:lnTo>
                  <a:pt x="80962" y="375124"/>
                </a:lnTo>
                <a:lnTo>
                  <a:pt x="80962" y="321534"/>
                </a:lnTo>
                <a:lnTo>
                  <a:pt x="134937" y="321534"/>
                </a:lnTo>
                <a:lnTo>
                  <a:pt x="134937" y="375124"/>
                </a:lnTo>
                <a:close/>
              </a:path>
              <a:path extrusionOk="0" h="723900" w="485775">
                <a:moveTo>
                  <a:pt x="269875" y="375124"/>
                </a:moveTo>
                <a:lnTo>
                  <a:pt x="215900" y="375124"/>
                </a:lnTo>
                <a:lnTo>
                  <a:pt x="215900" y="321534"/>
                </a:lnTo>
                <a:lnTo>
                  <a:pt x="269875" y="321534"/>
                </a:lnTo>
                <a:lnTo>
                  <a:pt x="269875" y="375124"/>
                </a:lnTo>
                <a:close/>
              </a:path>
              <a:path extrusionOk="0" h="723900" w="485775">
                <a:moveTo>
                  <a:pt x="404812" y="375124"/>
                </a:moveTo>
                <a:lnTo>
                  <a:pt x="350837" y="375124"/>
                </a:lnTo>
                <a:lnTo>
                  <a:pt x="350837" y="321534"/>
                </a:lnTo>
                <a:lnTo>
                  <a:pt x="404812" y="321534"/>
                </a:lnTo>
                <a:lnTo>
                  <a:pt x="404812" y="375124"/>
                </a:lnTo>
                <a:close/>
              </a:path>
              <a:path extrusionOk="0" h="723900" w="485775">
                <a:moveTo>
                  <a:pt x="194310" y="535891"/>
                </a:moveTo>
                <a:lnTo>
                  <a:pt x="156527" y="535891"/>
                </a:lnTo>
                <a:lnTo>
                  <a:pt x="161925" y="530532"/>
                </a:lnTo>
                <a:lnTo>
                  <a:pt x="161925" y="434072"/>
                </a:lnTo>
                <a:lnTo>
                  <a:pt x="156527" y="428713"/>
                </a:lnTo>
                <a:lnTo>
                  <a:pt x="194310" y="428713"/>
                </a:lnTo>
                <a:lnTo>
                  <a:pt x="188912" y="434072"/>
                </a:lnTo>
                <a:lnTo>
                  <a:pt x="188912" y="530532"/>
                </a:lnTo>
                <a:lnTo>
                  <a:pt x="194310" y="535891"/>
                </a:lnTo>
                <a:close/>
              </a:path>
              <a:path extrusionOk="0" h="723900" w="485775">
                <a:moveTo>
                  <a:pt x="323850" y="535891"/>
                </a:moveTo>
                <a:lnTo>
                  <a:pt x="291464" y="535891"/>
                </a:lnTo>
                <a:lnTo>
                  <a:pt x="296862" y="530532"/>
                </a:lnTo>
                <a:lnTo>
                  <a:pt x="296862" y="434072"/>
                </a:lnTo>
                <a:lnTo>
                  <a:pt x="291464" y="428713"/>
                </a:lnTo>
                <a:lnTo>
                  <a:pt x="329247" y="428713"/>
                </a:lnTo>
                <a:lnTo>
                  <a:pt x="323850" y="434072"/>
                </a:lnTo>
                <a:lnTo>
                  <a:pt x="323850" y="535891"/>
                </a:lnTo>
                <a:close/>
              </a:path>
              <a:path extrusionOk="0" h="723900" w="485775">
                <a:moveTo>
                  <a:pt x="483110" y="669864"/>
                </a:moveTo>
                <a:lnTo>
                  <a:pt x="426402" y="669864"/>
                </a:lnTo>
                <a:lnTo>
                  <a:pt x="431800" y="664505"/>
                </a:lnTo>
                <a:lnTo>
                  <a:pt x="431800" y="434072"/>
                </a:lnTo>
                <a:lnTo>
                  <a:pt x="426402" y="428713"/>
                </a:lnTo>
                <a:lnTo>
                  <a:pt x="485775" y="428713"/>
                </a:lnTo>
                <a:lnTo>
                  <a:pt x="485775" y="656467"/>
                </a:lnTo>
                <a:lnTo>
                  <a:pt x="483110" y="669864"/>
                </a:lnTo>
                <a:close/>
              </a:path>
              <a:path extrusionOk="0" h="723900" w="485775">
                <a:moveTo>
                  <a:pt x="134937" y="509097"/>
                </a:moveTo>
                <a:lnTo>
                  <a:pt x="80962" y="509097"/>
                </a:lnTo>
                <a:lnTo>
                  <a:pt x="80962" y="455507"/>
                </a:lnTo>
                <a:lnTo>
                  <a:pt x="134937" y="455507"/>
                </a:lnTo>
                <a:lnTo>
                  <a:pt x="134937" y="509097"/>
                </a:lnTo>
                <a:close/>
              </a:path>
              <a:path extrusionOk="0" h="723900" w="485775">
                <a:moveTo>
                  <a:pt x="269875" y="509097"/>
                </a:moveTo>
                <a:lnTo>
                  <a:pt x="215900" y="509097"/>
                </a:lnTo>
                <a:lnTo>
                  <a:pt x="215900" y="455507"/>
                </a:lnTo>
                <a:lnTo>
                  <a:pt x="269875" y="455507"/>
                </a:lnTo>
                <a:lnTo>
                  <a:pt x="269875" y="509097"/>
                </a:lnTo>
                <a:close/>
              </a:path>
              <a:path extrusionOk="0" h="723900" w="485775">
                <a:moveTo>
                  <a:pt x="404812" y="643069"/>
                </a:moveTo>
                <a:lnTo>
                  <a:pt x="350837" y="643069"/>
                </a:lnTo>
                <a:lnTo>
                  <a:pt x="350837" y="455507"/>
                </a:lnTo>
                <a:lnTo>
                  <a:pt x="404812" y="455507"/>
                </a:lnTo>
                <a:lnTo>
                  <a:pt x="404812" y="643069"/>
                </a:lnTo>
                <a:close/>
              </a:path>
              <a:path extrusionOk="0" h="723900" w="485775">
                <a:moveTo>
                  <a:pt x="194310" y="669864"/>
                </a:moveTo>
                <a:lnTo>
                  <a:pt x="156527" y="669864"/>
                </a:lnTo>
                <a:lnTo>
                  <a:pt x="161925" y="664505"/>
                </a:lnTo>
                <a:lnTo>
                  <a:pt x="161925" y="568045"/>
                </a:lnTo>
                <a:lnTo>
                  <a:pt x="156527" y="562686"/>
                </a:lnTo>
                <a:lnTo>
                  <a:pt x="194310" y="562686"/>
                </a:lnTo>
                <a:lnTo>
                  <a:pt x="188912" y="568045"/>
                </a:lnTo>
                <a:lnTo>
                  <a:pt x="188912" y="664505"/>
                </a:lnTo>
                <a:lnTo>
                  <a:pt x="194310" y="669864"/>
                </a:lnTo>
                <a:close/>
              </a:path>
              <a:path extrusionOk="0" h="723900" w="485775">
                <a:moveTo>
                  <a:pt x="329247" y="669864"/>
                </a:moveTo>
                <a:lnTo>
                  <a:pt x="291464" y="669864"/>
                </a:lnTo>
                <a:lnTo>
                  <a:pt x="296862" y="664505"/>
                </a:lnTo>
                <a:lnTo>
                  <a:pt x="296862" y="568045"/>
                </a:lnTo>
                <a:lnTo>
                  <a:pt x="291464" y="562686"/>
                </a:lnTo>
                <a:lnTo>
                  <a:pt x="323850" y="562686"/>
                </a:lnTo>
                <a:lnTo>
                  <a:pt x="323850" y="664505"/>
                </a:lnTo>
                <a:lnTo>
                  <a:pt x="329247" y="669864"/>
                </a:lnTo>
                <a:close/>
              </a:path>
              <a:path extrusionOk="0" h="723900" w="485775">
                <a:moveTo>
                  <a:pt x="134937" y="643069"/>
                </a:moveTo>
                <a:lnTo>
                  <a:pt x="80962" y="643069"/>
                </a:lnTo>
                <a:lnTo>
                  <a:pt x="80962" y="589480"/>
                </a:lnTo>
                <a:lnTo>
                  <a:pt x="134937" y="589480"/>
                </a:lnTo>
                <a:lnTo>
                  <a:pt x="134937" y="643069"/>
                </a:lnTo>
                <a:close/>
              </a:path>
              <a:path extrusionOk="0" h="723900" w="485775">
                <a:moveTo>
                  <a:pt x="269875" y="643069"/>
                </a:moveTo>
                <a:lnTo>
                  <a:pt x="215900" y="643069"/>
                </a:lnTo>
                <a:lnTo>
                  <a:pt x="215900" y="589480"/>
                </a:lnTo>
                <a:lnTo>
                  <a:pt x="269875" y="589480"/>
                </a:lnTo>
                <a:lnTo>
                  <a:pt x="269875" y="64306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22"/>
          <p:cNvSpPr/>
          <p:nvPr/>
        </p:nvSpPr>
        <p:spPr>
          <a:xfrm>
            <a:off x="10673781" y="2771793"/>
            <a:ext cx="504825" cy="704850"/>
          </a:xfrm>
          <a:custGeom>
            <a:rect b="b" l="l" r="r" t="t"/>
            <a:pathLst>
              <a:path extrusionOk="0" h="704850" w="504825">
                <a:moveTo>
                  <a:pt x="466963" y="704254"/>
                </a:moveTo>
                <a:lnTo>
                  <a:pt x="37861" y="704254"/>
                </a:lnTo>
                <a:lnTo>
                  <a:pt x="22894" y="701189"/>
                </a:lnTo>
                <a:lnTo>
                  <a:pt x="10885" y="692936"/>
                </a:lnTo>
                <a:lnTo>
                  <a:pt x="2898" y="680910"/>
                </a:lnTo>
                <a:lnTo>
                  <a:pt x="0" y="666526"/>
                </a:lnTo>
                <a:lnTo>
                  <a:pt x="0" y="138335"/>
                </a:lnTo>
                <a:lnTo>
                  <a:pt x="2898" y="123421"/>
                </a:lnTo>
                <a:lnTo>
                  <a:pt x="10885" y="111454"/>
                </a:lnTo>
                <a:lnTo>
                  <a:pt x="22894" y="103496"/>
                </a:lnTo>
                <a:lnTo>
                  <a:pt x="37861" y="100607"/>
                </a:lnTo>
                <a:lnTo>
                  <a:pt x="466963" y="100607"/>
                </a:lnTo>
                <a:lnTo>
                  <a:pt x="481930" y="103496"/>
                </a:lnTo>
                <a:lnTo>
                  <a:pt x="493939" y="111454"/>
                </a:lnTo>
                <a:lnTo>
                  <a:pt x="501926" y="123421"/>
                </a:lnTo>
                <a:lnTo>
                  <a:pt x="504824" y="138335"/>
                </a:lnTo>
                <a:lnTo>
                  <a:pt x="504824" y="150911"/>
                </a:lnTo>
                <a:lnTo>
                  <a:pt x="56792" y="150911"/>
                </a:lnTo>
                <a:lnTo>
                  <a:pt x="50482" y="157199"/>
                </a:lnTo>
                <a:lnTo>
                  <a:pt x="50482" y="647662"/>
                </a:lnTo>
                <a:lnTo>
                  <a:pt x="56792" y="653950"/>
                </a:lnTo>
                <a:lnTo>
                  <a:pt x="504824" y="653950"/>
                </a:lnTo>
                <a:lnTo>
                  <a:pt x="504824" y="666526"/>
                </a:lnTo>
                <a:lnTo>
                  <a:pt x="501926" y="680910"/>
                </a:lnTo>
                <a:lnTo>
                  <a:pt x="493939" y="692936"/>
                </a:lnTo>
                <a:lnTo>
                  <a:pt x="481930" y="701189"/>
                </a:lnTo>
                <a:lnTo>
                  <a:pt x="466963" y="704254"/>
                </a:lnTo>
                <a:close/>
              </a:path>
              <a:path extrusionOk="0" h="704850" w="504825">
                <a:moveTo>
                  <a:pt x="504824" y="653950"/>
                </a:moveTo>
                <a:lnTo>
                  <a:pt x="448032" y="653950"/>
                </a:lnTo>
                <a:lnTo>
                  <a:pt x="454342" y="647662"/>
                </a:lnTo>
                <a:lnTo>
                  <a:pt x="454342" y="157199"/>
                </a:lnTo>
                <a:lnTo>
                  <a:pt x="448032" y="150911"/>
                </a:lnTo>
                <a:lnTo>
                  <a:pt x="504824" y="150911"/>
                </a:lnTo>
                <a:lnTo>
                  <a:pt x="504824" y="653950"/>
                </a:lnTo>
                <a:close/>
              </a:path>
              <a:path extrusionOk="0" h="704850" w="504825">
                <a:moveTo>
                  <a:pt x="196881" y="339551"/>
                </a:moveTo>
                <a:lnTo>
                  <a:pt x="106013" y="339551"/>
                </a:lnTo>
                <a:lnTo>
                  <a:pt x="100964" y="334520"/>
                </a:lnTo>
                <a:lnTo>
                  <a:pt x="100964" y="218821"/>
                </a:lnTo>
                <a:lnTo>
                  <a:pt x="106013" y="213791"/>
                </a:lnTo>
                <a:lnTo>
                  <a:pt x="196881" y="213791"/>
                </a:lnTo>
                <a:lnTo>
                  <a:pt x="201929" y="218821"/>
                </a:lnTo>
                <a:lnTo>
                  <a:pt x="201929" y="334520"/>
                </a:lnTo>
                <a:lnTo>
                  <a:pt x="196881" y="339551"/>
                </a:lnTo>
                <a:close/>
              </a:path>
              <a:path extrusionOk="0" h="704850" w="504825">
                <a:moveTo>
                  <a:pt x="398811" y="339551"/>
                </a:moveTo>
                <a:lnTo>
                  <a:pt x="232219" y="339551"/>
                </a:lnTo>
                <a:lnTo>
                  <a:pt x="227171" y="334520"/>
                </a:lnTo>
                <a:lnTo>
                  <a:pt x="227171" y="218821"/>
                </a:lnTo>
                <a:lnTo>
                  <a:pt x="232219" y="213791"/>
                </a:lnTo>
                <a:lnTo>
                  <a:pt x="398811" y="213791"/>
                </a:lnTo>
                <a:lnTo>
                  <a:pt x="403859" y="218821"/>
                </a:lnTo>
                <a:lnTo>
                  <a:pt x="403859" y="334520"/>
                </a:lnTo>
                <a:lnTo>
                  <a:pt x="398811" y="339551"/>
                </a:lnTo>
                <a:close/>
              </a:path>
              <a:path extrusionOk="0" h="704850" w="504825">
                <a:moveTo>
                  <a:pt x="403859" y="389855"/>
                </a:moveTo>
                <a:lnTo>
                  <a:pt x="100964" y="389855"/>
                </a:lnTo>
                <a:lnTo>
                  <a:pt x="100964" y="364703"/>
                </a:lnTo>
                <a:lnTo>
                  <a:pt x="403859" y="364703"/>
                </a:lnTo>
                <a:lnTo>
                  <a:pt x="403859" y="389855"/>
                </a:lnTo>
                <a:close/>
              </a:path>
              <a:path extrusionOk="0" h="704850" w="504825">
                <a:moveTo>
                  <a:pt x="403859" y="440159"/>
                </a:moveTo>
                <a:lnTo>
                  <a:pt x="100964" y="440159"/>
                </a:lnTo>
                <a:lnTo>
                  <a:pt x="100964" y="415007"/>
                </a:lnTo>
                <a:lnTo>
                  <a:pt x="403859" y="415007"/>
                </a:lnTo>
                <a:lnTo>
                  <a:pt x="403859" y="440159"/>
                </a:lnTo>
                <a:close/>
              </a:path>
              <a:path extrusionOk="0" h="704850" w="504825">
                <a:moveTo>
                  <a:pt x="196881" y="591070"/>
                </a:moveTo>
                <a:lnTo>
                  <a:pt x="106013" y="591070"/>
                </a:lnTo>
                <a:lnTo>
                  <a:pt x="100964" y="586040"/>
                </a:lnTo>
                <a:lnTo>
                  <a:pt x="100964" y="470341"/>
                </a:lnTo>
                <a:lnTo>
                  <a:pt x="106013" y="465311"/>
                </a:lnTo>
                <a:lnTo>
                  <a:pt x="196881" y="465311"/>
                </a:lnTo>
                <a:lnTo>
                  <a:pt x="201929" y="470341"/>
                </a:lnTo>
                <a:lnTo>
                  <a:pt x="201929" y="586040"/>
                </a:lnTo>
                <a:lnTo>
                  <a:pt x="196881" y="591070"/>
                </a:lnTo>
                <a:close/>
              </a:path>
              <a:path extrusionOk="0" h="704850" w="504825">
                <a:moveTo>
                  <a:pt x="403859" y="490463"/>
                </a:moveTo>
                <a:lnTo>
                  <a:pt x="227171" y="490463"/>
                </a:lnTo>
                <a:lnTo>
                  <a:pt x="227171" y="465311"/>
                </a:lnTo>
                <a:lnTo>
                  <a:pt x="403859" y="465311"/>
                </a:lnTo>
                <a:lnTo>
                  <a:pt x="403859" y="490463"/>
                </a:lnTo>
                <a:close/>
              </a:path>
              <a:path extrusionOk="0" h="704850" w="504825">
                <a:moveTo>
                  <a:pt x="403859" y="540766"/>
                </a:moveTo>
                <a:lnTo>
                  <a:pt x="227171" y="540766"/>
                </a:lnTo>
                <a:lnTo>
                  <a:pt x="227171" y="515615"/>
                </a:lnTo>
                <a:lnTo>
                  <a:pt x="403859" y="515615"/>
                </a:lnTo>
                <a:lnTo>
                  <a:pt x="403859" y="540766"/>
                </a:lnTo>
                <a:close/>
              </a:path>
              <a:path extrusionOk="0" h="704850" w="504825">
                <a:moveTo>
                  <a:pt x="403859" y="591070"/>
                </a:moveTo>
                <a:lnTo>
                  <a:pt x="227171" y="591070"/>
                </a:lnTo>
                <a:lnTo>
                  <a:pt x="227171" y="565918"/>
                </a:lnTo>
                <a:lnTo>
                  <a:pt x="403859" y="565918"/>
                </a:lnTo>
                <a:lnTo>
                  <a:pt x="403859" y="591070"/>
                </a:lnTo>
                <a:close/>
              </a:path>
              <a:path extrusionOk="0" h="704850" w="504825">
                <a:moveTo>
                  <a:pt x="239791" y="50303"/>
                </a:moveTo>
                <a:lnTo>
                  <a:pt x="190571" y="50303"/>
                </a:lnTo>
                <a:lnTo>
                  <a:pt x="198636" y="30241"/>
                </a:lnTo>
                <a:lnTo>
                  <a:pt x="212499" y="14305"/>
                </a:lnTo>
                <a:lnTo>
                  <a:pt x="230858" y="3792"/>
                </a:lnTo>
                <a:lnTo>
                  <a:pt x="252412" y="0"/>
                </a:lnTo>
                <a:lnTo>
                  <a:pt x="273966" y="3792"/>
                </a:lnTo>
                <a:lnTo>
                  <a:pt x="292325" y="14305"/>
                </a:lnTo>
                <a:lnTo>
                  <a:pt x="301760" y="25151"/>
                </a:lnTo>
                <a:lnTo>
                  <a:pt x="239791" y="25151"/>
                </a:lnTo>
                <a:lnTo>
                  <a:pt x="239791" y="50303"/>
                </a:lnTo>
                <a:close/>
              </a:path>
              <a:path extrusionOk="0" h="704850" w="504825">
                <a:moveTo>
                  <a:pt x="314253" y="50303"/>
                </a:moveTo>
                <a:lnTo>
                  <a:pt x="265033" y="50303"/>
                </a:lnTo>
                <a:lnTo>
                  <a:pt x="265033" y="25151"/>
                </a:lnTo>
                <a:lnTo>
                  <a:pt x="301760" y="25151"/>
                </a:lnTo>
                <a:lnTo>
                  <a:pt x="306188" y="30241"/>
                </a:lnTo>
                <a:lnTo>
                  <a:pt x="314253" y="50303"/>
                </a:lnTo>
                <a:close/>
              </a:path>
              <a:path extrusionOk="0" h="704850" w="504825">
                <a:moveTo>
                  <a:pt x="378618" y="88031"/>
                </a:moveTo>
                <a:lnTo>
                  <a:pt x="126206" y="88031"/>
                </a:lnTo>
                <a:lnTo>
                  <a:pt x="129105" y="73117"/>
                </a:lnTo>
                <a:lnTo>
                  <a:pt x="137091" y="61150"/>
                </a:lnTo>
                <a:lnTo>
                  <a:pt x="149100" y="53192"/>
                </a:lnTo>
                <a:lnTo>
                  <a:pt x="164068" y="50303"/>
                </a:lnTo>
                <a:lnTo>
                  <a:pt x="340756" y="50303"/>
                </a:lnTo>
                <a:lnTo>
                  <a:pt x="355724" y="53192"/>
                </a:lnTo>
                <a:lnTo>
                  <a:pt x="367733" y="61150"/>
                </a:lnTo>
                <a:lnTo>
                  <a:pt x="375719" y="73117"/>
                </a:lnTo>
                <a:lnTo>
                  <a:pt x="378618" y="88031"/>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22"/>
          <p:cNvSpPr/>
          <p:nvPr/>
        </p:nvSpPr>
        <p:spPr>
          <a:xfrm>
            <a:off x="9875227" y="4729660"/>
            <a:ext cx="447675" cy="285750"/>
          </a:xfrm>
          <a:custGeom>
            <a:rect b="b" l="l" r="r" t="t"/>
            <a:pathLst>
              <a:path extrusionOk="0" h="285750" w="447675">
                <a:moveTo>
                  <a:pt x="389660" y="285750"/>
                </a:moveTo>
                <a:lnTo>
                  <a:pt x="387296" y="285750"/>
                </a:lnTo>
                <a:lnTo>
                  <a:pt x="386311" y="285350"/>
                </a:lnTo>
                <a:lnTo>
                  <a:pt x="223535" y="120468"/>
                </a:lnTo>
                <a:lnTo>
                  <a:pt x="61349" y="284851"/>
                </a:lnTo>
                <a:lnTo>
                  <a:pt x="60364" y="285450"/>
                </a:lnTo>
                <a:lnTo>
                  <a:pt x="59871" y="285650"/>
                </a:lnTo>
                <a:lnTo>
                  <a:pt x="59281" y="285750"/>
                </a:lnTo>
                <a:lnTo>
                  <a:pt x="58099" y="285750"/>
                </a:lnTo>
                <a:lnTo>
                  <a:pt x="55637" y="284452"/>
                </a:lnTo>
                <a:lnTo>
                  <a:pt x="886" y="229059"/>
                </a:lnTo>
                <a:lnTo>
                  <a:pt x="295" y="228061"/>
                </a:lnTo>
                <a:lnTo>
                  <a:pt x="98" y="227562"/>
                </a:lnTo>
                <a:lnTo>
                  <a:pt x="0" y="226963"/>
                </a:lnTo>
                <a:lnTo>
                  <a:pt x="0" y="225765"/>
                </a:lnTo>
                <a:lnTo>
                  <a:pt x="1280" y="223270"/>
                </a:lnTo>
                <a:lnTo>
                  <a:pt x="220876" y="898"/>
                </a:lnTo>
                <a:lnTo>
                  <a:pt x="221860" y="299"/>
                </a:lnTo>
                <a:lnTo>
                  <a:pt x="222353" y="99"/>
                </a:lnTo>
                <a:lnTo>
                  <a:pt x="222944" y="0"/>
                </a:lnTo>
                <a:lnTo>
                  <a:pt x="224125" y="0"/>
                </a:lnTo>
                <a:lnTo>
                  <a:pt x="226587" y="1297"/>
                </a:lnTo>
                <a:lnTo>
                  <a:pt x="446183" y="223669"/>
                </a:lnTo>
                <a:lnTo>
                  <a:pt x="446774" y="224667"/>
                </a:lnTo>
                <a:lnTo>
                  <a:pt x="446971" y="225166"/>
                </a:lnTo>
                <a:lnTo>
                  <a:pt x="447070" y="225765"/>
                </a:lnTo>
                <a:lnTo>
                  <a:pt x="447070" y="226364"/>
                </a:lnTo>
                <a:lnTo>
                  <a:pt x="447070" y="226963"/>
                </a:lnTo>
                <a:lnTo>
                  <a:pt x="445789" y="229458"/>
                </a:lnTo>
                <a:lnTo>
                  <a:pt x="390644" y="285350"/>
                </a:lnTo>
                <a:lnTo>
                  <a:pt x="389660" y="285750"/>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2"/>
          <p:cNvSpPr/>
          <p:nvPr/>
        </p:nvSpPr>
        <p:spPr>
          <a:xfrm>
            <a:off x="9875215" y="5012562"/>
            <a:ext cx="447675" cy="1987550"/>
          </a:xfrm>
          <a:custGeom>
            <a:rect b="b" l="l" r="r" t="t"/>
            <a:pathLst>
              <a:path extrusionOk="0" h="1987550" w="447675">
                <a:moveTo>
                  <a:pt x="447078" y="1927148"/>
                </a:moveTo>
                <a:lnTo>
                  <a:pt x="446976" y="1926551"/>
                </a:lnTo>
                <a:lnTo>
                  <a:pt x="446786" y="1926056"/>
                </a:lnTo>
                <a:lnTo>
                  <a:pt x="446189" y="1925053"/>
                </a:lnTo>
                <a:lnTo>
                  <a:pt x="226593" y="1702689"/>
                </a:lnTo>
                <a:lnTo>
                  <a:pt x="226199" y="1702181"/>
                </a:lnTo>
                <a:lnTo>
                  <a:pt x="225704" y="1701888"/>
                </a:lnTo>
                <a:lnTo>
                  <a:pt x="225209" y="1701685"/>
                </a:lnTo>
                <a:lnTo>
                  <a:pt x="224624" y="1701482"/>
                </a:lnTo>
                <a:lnTo>
                  <a:pt x="224129" y="1701380"/>
                </a:lnTo>
                <a:lnTo>
                  <a:pt x="222948" y="1701380"/>
                </a:lnTo>
                <a:lnTo>
                  <a:pt x="222364" y="1701482"/>
                </a:lnTo>
                <a:lnTo>
                  <a:pt x="221869" y="1701685"/>
                </a:lnTo>
                <a:lnTo>
                  <a:pt x="220878" y="1702282"/>
                </a:lnTo>
                <a:lnTo>
                  <a:pt x="1282" y="1924659"/>
                </a:lnTo>
                <a:lnTo>
                  <a:pt x="787" y="1925053"/>
                </a:lnTo>
                <a:lnTo>
                  <a:pt x="495" y="1925548"/>
                </a:lnTo>
                <a:lnTo>
                  <a:pt x="304" y="1926056"/>
                </a:lnTo>
                <a:lnTo>
                  <a:pt x="101" y="1926653"/>
                </a:lnTo>
                <a:lnTo>
                  <a:pt x="0" y="1927148"/>
                </a:lnTo>
                <a:lnTo>
                  <a:pt x="0" y="1928355"/>
                </a:lnTo>
                <a:lnTo>
                  <a:pt x="101" y="1928952"/>
                </a:lnTo>
                <a:lnTo>
                  <a:pt x="304" y="1929447"/>
                </a:lnTo>
                <a:lnTo>
                  <a:pt x="889" y="1930450"/>
                </a:lnTo>
                <a:lnTo>
                  <a:pt x="55638" y="1985835"/>
                </a:lnTo>
                <a:lnTo>
                  <a:pt x="56032" y="1986343"/>
                </a:lnTo>
                <a:lnTo>
                  <a:pt x="56527" y="1986635"/>
                </a:lnTo>
                <a:lnTo>
                  <a:pt x="57023" y="1986838"/>
                </a:lnTo>
                <a:lnTo>
                  <a:pt x="57607" y="1987042"/>
                </a:lnTo>
                <a:lnTo>
                  <a:pt x="58102" y="1987130"/>
                </a:lnTo>
                <a:lnTo>
                  <a:pt x="59283" y="1987130"/>
                </a:lnTo>
                <a:lnTo>
                  <a:pt x="59880" y="1987042"/>
                </a:lnTo>
                <a:lnTo>
                  <a:pt x="60375" y="1986838"/>
                </a:lnTo>
                <a:lnTo>
                  <a:pt x="61353" y="1986241"/>
                </a:lnTo>
                <a:lnTo>
                  <a:pt x="223545" y="1821853"/>
                </a:lnTo>
                <a:lnTo>
                  <a:pt x="386321" y="1986737"/>
                </a:lnTo>
                <a:lnTo>
                  <a:pt x="387299" y="1987130"/>
                </a:lnTo>
                <a:lnTo>
                  <a:pt x="389661" y="1987130"/>
                </a:lnTo>
                <a:lnTo>
                  <a:pt x="390652" y="1986737"/>
                </a:lnTo>
                <a:lnTo>
                  <a:pt x="445795" y="1930844"/>
                </a:lnTo>
                <a:lnTo>
                  <a:pt x="446290" y="1930450"/>
                </a:lnTo>
                <a:lnTo>
                  <a:pt x="446582" y="1929942"/>
                </a:lnTo>
                <a:lnTo>
                  <a:pt x="446786" y="1929447"/>
                </a:lnTo>
                <a:lnTo>
                  <a:pt x="446976" y="1928850"/>
                </a:lnTo>
                <a:lnTo>
                  <a:pt x="447078" y="1928355"/>
                </a:lnTo>
                <a:lnTo>
                  <a:pt x="447078" y="1927745"/>
                </a:lnTo>
                <a:lnTo>
                  <a:pt x="447078" y="1927148"/>
                </a:lnTo>
                <a:close/>
              </a:path>
              <a:path extrusionOk="0" h="1987550" w="447675">
                <a:moveTo>
                  <a:pt x="447078" y="1644256"/>
                </a:moveTo>
                <a:lnTo>
                  <a:pt x="446976" y="1643659"/>
                </a:lnTo>
                <a:lnTo>
                  <a:pt x="446786" y="1643151"/>
                </a:lnTo>
                <a:lnTo>
                  <a:pt x="446189" y="1642160"/>
                </a:lnTo>
                <a:lnTo>
                  <a:pt x="226593" y="1419783"/>
                </a:lnTo>
                <a:lnTo>
                  <a:pt x="226199" y="1419288"/>
                </a:lnTo>
                <a:lnTo>
                  <a:pt x="225704" y="1418983"/>
                </a:lnTo>
                <a:lnTo>
                  <a:pt x="225209" y="1418793"/>
                </a:lnTo>
                <a:lnTo>
                  <a:pt x="224624" y="1418590"/>
                </a:lnTo>
                <a:lnTo>
                  <a:pt x="224129" y="1418488"/>
                </a:lnTo>
                <a:lnTo>
                  <a:pt x="222948" y="1418488"/>
                </a:lnTo>
                <a:lnTo>
                  <a:pt x="222364" y="1418590"/>
                </a:lnTo>
                <a:lnTo>
                  <a:pt x="221869" y="1418793"/>
                </a:lnTo>
                <a:lnTo>
                  <a:pt x="220878" y="1419390"/>
                </a:lnTo>
                <a:lnTo>
                  <a:pt x="1282" y="1641754"/>
                </a:lnTo>
                <a:lnTo>
                  <a:pt x="787" y="1642160"/>
                </a:lnTo>
                <a:lnTo>
                  <a:pt x="495" y="1642656"/>
                </a:lnTo>
                <a:lnTo>
                  <a:pt x="304" y="1643151"/>
                </a:lnTo>
                <a:lnTo>
                  <a:pt x="101" y="1643748"/>
                </a:lnTo>
                <a:lnTo>
                  <a:pt x="0" y="1644256"/>
                </a:lnTo>
                <a:lnTo>
                  <a:pt x="0" y="1645450"/>
                </a:lnTo>
                <a:lnTo>
                  <a:pt x="101" y="1646047"/>
                </a:lnTo>
                <a:lnTo>
                  <a:pt x="304" y="1646542"/>
                </a:lnTo>
                <a:lnTo>
                  <a:pt x="889" y="1647545"/>
                </a:lnTo>
                <a:lnTo>
                  <a:pt x="55638" y="1702943"/>
                </a:lnTo>
                <a:lnTo>
                  <a:pt x="56032" y="1703438"/>
                </a:lnTo>
                <a:lnTo>
                  <a:pt x="56527" y="1703743"/>
                </a:lnTo>
                <a:lnTo>
                  <a:pt x="57023" y="1703933"/>
                </a:lnTo>
                <a:lnTo>
                  <a:pt x="57607" y="1704136"/>
                </a:lnTo>
                <a:lnTo>
                  <a:pt x="58102" y="1704238"/>
                </a:lnTo>
                <a:lnTo>
                  <a:pt x="59283" y="1704238"/>
                </a:lnTo>
                <a:lnTo>
                  <a:pt x="59880" y="1704136"/>
                </a:lnTo>
                <a:lnTo>
                  <a:pt x="60375" y="1703933"/>
                </a:lnTo>
                <a:lnTo>
                  <a:pt x="61353" y="1703336"/>
                </a:lnTo>
                <a:lnTo>
                  <a:pt x="223545" y="1538960"/>
                </a:lnTo>
                <a:lnTo>
                  <a:pt x="386321" y="1703832"/>
                </a:lnTo>
                <a:lnTo>
                  <a:pt x="387299" y="1704238"/>
                </a:lnTo>
                <a:lnTo>
                  <a:pt x="389661" y="1704238"/>
                </a:lnTo>
                <a:lnTo>
                  <a:pt x="390652" y="1703832"/>
                </a:lnTo>
                <a:lnTo>
                  <a:pt x="445795" y="1647952"/>
                </a:lnTo>
                <a:lnTo>
                  <a:pt x="446290" y="1647545"/>
                </a:lnTo>
                <a:lnTo>
                  <a:pt x="446582" y="1647050"/>
                </a:lnTo>
                <a:lnTo>
                  <a:pt x="446786" y="1646542"/>
                </a:lnTo>
                <a:lnTo>
                  <a:pt x="446976" y="1645945"/>
                </a:lnTo>
                <a:lnTo>
                  <a:pt x="447078" y="1645450"/>
                </a:lnTo>
                <a:lnTo>
                  <a:pt x="447078" y="1644853"/>
                </a:lnTo>
                <a:lnTo>
                  <a:pt x="447078" y="1644256"/>
                </a:lnTo>
                <a:close/>
              </a:path>
              <a:path extrusionOk="0" h="1987550" w="447675">
                <a:moveTo>
                  <a:pt x="447078" y="1361351"/>
                </a:moveTo>
                <a:lnTo>
                  <a:pt x="446976" y="1360754"/>
                </a:lnTo>
                <a:lnTo>
                  <a:pt x="446786" y="1360258"/>
                </a:lnTo>
                <a:lnTo>
                  <a:pt x="446189" y="1359255"/>
                </a:lnTo>
                <a:lnTo>
                  <a:pt x="226593" y="1136891"/>
                </a:lnTo>
                <a:lnTo>
                  <a:pt x="226199" y="1136383"/>
                </a:lnTo>
                <a:lnTo>
                  <a:pt x="225704" y="1136091"/>
                </a:lnTo>
                <a:lnTo>
                  <a:pt x="225209" y="1135888"/>
                </a:lnTo>
                <a:lnTo>
                  <a:pt x="224624" y="1135684"/>
                </a:lnTo>
                <a:lnTo>
                  <a:pt x="224129" y="1135595"/>
                </a:lnTo>
                <a:lnTo>
                  <a:pt x="222948" y="1135595"/>
                </a:lnTo>
                <a:lnTo>
                  <a:pt x="222364" y="1135684"/>
                </a:lnTo>
                <a:lnTo>
                  <a:pt x="221869" y="1135888"/>
                </a:lnTo>
                <a:lnTo>
                  <a:pt x="220878" y="1136484"/>
                </a:lnTo>
                <a:lnTo>
                  <a:pt x="1282" y="1358861"/>
                </a:lnTo>
                <a:lnTo>
                  <a:pt x="787" y="1359255"/>
                </a:lnTo>
                <a:lnTo>
                  <a:pt x="495" y="1359763"/>
                </a:lnTo>
                <a:lnTo>
                  <a:pt x="304" y="1360258"/>
                </a:lnTo>
                <a:lnTo>
                  <a:pt x="101" y="1360855"/>
                </a:lnTo>
                <a:lnTo>
                  <a:pt x="0" y="1361351"/>
                </a:lnTo>
                <a:lnTo>
                  <a:pt x="0" y="1362557"/>
                </a:lnTo>
                <a:lnTo>
                  <a:pt x="101" y="1363154"/>
                </a:lnTo>
                <a:lnTo>
                  <a:pt x="304" y="1363649"/>
                </a:lnTo>
                <a:lnTo>
                  <a:pt x="889" y="1364653"/>
                </a:lnTo>
                <a:lnTo>
                  <a:pt x="55638" y="1420037"/>
                </a:lnTo>
                <a:lnTo>
                  <a:pt x="56032" y="1420545"/>
                </a:lnTo>
                <a:lnTo>
                  <a:pt x="56527" y="1420837"/>
                </a:lnTo>
                <a:lnTo>
                  <a:pt x="57023" y="1421041"/>
                </a:lnTo>
                <a:lnTo>
                  <a:pt x="57607" y="1421244"/>
                </a:lnTo>
                <a:lnTo>
                  <a:pt x="58102" y="1421345"/>
                </a:lnTo>
                <a:lnTo>
                  <a:pt x="59283" y="1421345"/>
                </a:lnTo>
                <a:lnTo>
                  <a:pt x="59880" y="1421244"/>
                </a:lnTo>
                <a:lnTo>
                  <a:pt x="60375" y="1421041"/>
                </a:lnTo>
                <a:lnTo>
                  <a:pt x="61353" y="1420444"/>
                </a:lnTo>
                <a:lnTo>
                  <a:pt x="223545" y="1256055"/>
                </a:lnTo>
                <a:lnTo>
                  <a:pt x="386321" y="1420939"/>
                </a:lnTo>
                <a:lnTo>
                  <a:pt x="387299" y="1421345"/>
                </a:lnTo>
                <a:lnTo>
                  <a:pt x="389661" y="1421345"/>
                </a:lnTo>
                <a:lnTo>
                  <a:pt x="390652" y="1420939"/>
                </a:lnTo>
                <a:lnTo>
                  <a:pt x="445795" y="1365046"/>
                </a:lnTo>
                <a:lnTo>
                  <a:pt x="446290" y="1364653"/>
                </a:lnTo>
                <a:lnTo>
                  <a:pt x="446582" y="1364145"/>
                </a:lnTo>
                <a:lnTo>
                  <a:pt x="446786" y="1363649"/>
                </a:lnTo>
                <a:lnTo>
                  <a:pt x="446976" y="1363052"/>
                </a:lnTo>
                <a:lnTo>
                  <a:pt x="447078" y="1362557"/>
                </a:lnTo>
                <a:lnTo>
                  <a:pt x="447078" y="1361960"/>
                </a:lnTo>
                <a:lnTo>
                  <a:pt x="447078" y="1361351"/>
                </a:lnTo>
                <a:close/>
              </a:path>
              <a:path extrusionOk="0" h="1987550" w="447675">
                <a:moveTo>
                  <a:pt x="447078" y="1078458"/>
                </a:moveTo>
                <a:lnTo>
                  <a:pt x="446976" y="1077861"/>
                </a:lnTo>
                <a:lnTo>
                  <a:pt x="446786" y="1077366"/>
                </a:lnTo>
                <a:lnTo>
                  <a:pt x="446189" y="1076363"/>
                </a:lnTo>
                <a:lnTo>
                  <a:pt x="226593" y="853986"/>
                </a:lnTo>
                <a:lnTo>
                  <a:pt x="226199" y="853490"/>
                </a:lnTo>
                <a:lnTo>
                  <a:pt x="225704" y="853198"/>
                </a:lnTo>
                <a:lnTo>
                  <a:pt x="225209" y="852995"/>
                </a:lnTo>
                <a:lnTo>
                  <a:pt x="224624" y="852792"/>
                </a:lnTo>
                <a:lnTo>
                  <a:pt x="224129" y="852690"/>
                </a:lnTo>
                <a:lnTo>
                  <a:pt x="222948" y="852690"/>
                </a:lnTo>
                <a:lnTo>
                  <a:pt x="222364" y="852792"/>
                </a:lnTo>
                <a:lnTo>
                  <a:pt x="221869" y="852995"/>
                </a:lnTo>
                <a:lnTo>
                  <a:pt x="220878" y="853592"/>
                </a:lnTo>
                <a:lnTo>
                  <a:pt x="1282" y="1075969"/>
                </a:lnTo>
                <a:lnTo>
                  <a:pt x="787" y="1076363"/>
                </a:lnTo>
                <a:lnTo>
                  <a:pt x="495" y="1076858"/>
                </a:lnTo>
                <a:lnTo>
                  <a:pt x="304" y="1077366"/>
                </a:lnTo>
                <a:lnTo>
                  <a:pt x="101" y="1077963"/>
                </a:lnTo>
                <a:lnTo>
                  <a:pt x="0" y="1078458"/>
                </a:lnTo>
                <a:lnTo>
                  <a:pt x="0" y="1079652"/>
                </a:lnTo>
                <a:lnTo>
                  <a:pt x="101" y="1080262"/>
                </a:lnTo>
                <a:lnTo>
                  <a:pt x="304" y="1080757"/>
                </a:lnTo>
                <a:lnTo>
                  <a:pt x="889" y="1081747"/>
                </a:lnTo>
                <a:lnTo>
                  <a:pt x="55638" y="1137145"/>
                </a:lnTo>
                <a:lnTo>
                  <a:pt x="56032" y="1137640"/>
                </a:lnTo>
                <a:lnTo>
                  <a:pt x="56527" y="1137945"/>
                </a:lnTo>
                <a:lnTo>
                  <a:pt x="57023" y="1138148"/>
                </a:lnTo>
                <a:lnTo>
                  <a:pt x="57607" y="1138339"/>
                </a:lnTo>
                <a:lnTo>
                  <a:pt x="58102" y="1138440"/>
                </a:lnTo>
                <a:lnTo>
                  <a:pt x="59283" y="1138440"/>
                </a:lnTo>
                <a:lnTo>
                  <a:pt x="59880" y="1138339"/>
                </a:lnTo>
                <a:lnTo>
                  <a:pt x="60375" y="1138148"/>
                </a:lnTo>
                <a:lnTo>
                  <a:pt x="61353" y="1137551"/>
                </a:lnTo>
                <a:lnTo>
                  <a:pt x="223545" y="973162"/>
                </a:lnTo>
                <a:lnTo>
                  <a:pt x="386321" y="1138047"/>
                </a:lnTo>
                <a:lnTo>
                  <a:pt x="387299" y="1138440"/>
                </a:lnTo>
                <a:lnTo>
                  <a:pt x="389661" y="1138440"/>
                </a:lnTo>
                <a:lnTo>
                  <a:pt x="390652" y="1138047"/>
                </a:lnTo>
                <a:lnTo>
                  <a:pt x="445795" y="1082154"/>
                </a:lnTo>
                <a:lnTo>
                  <a:pt x="446290" y="1081747"/>
                </a:lnTo>
                <a:lnTo>
                  <a:pt x="446582" y="1081252"/>
                </a:lnTo>
                <a:lnTo>
                  <a:pt x="446786" y="1080757"/>
                </a:lnTo>
                <a:lnTo>
                  <a:pt x="446976" y="1080160"/>
                </a:lnTo>
                <a:lnTo>
                  <a:pt x="447078" y="1079652"/>
                </a:lnTo>
                <a:lnTo>
                  <a:pt x="447078" y="1079055"/>
                </a:lnTo>
                <a:lnTo>
                  <a:pt x="447078" y="1078458"/>
                </a:lnTo>
                <a:close/>
              </a:path>
              <a:path extrusionOk="0" h="1987550" w="447675">
                <a:moveTo>
                  <a:pt x="447078" y="791565"/>
                </a:moveTo>
                <a:lnTo>
                  <a:pt x="446976" y="790968"/>
                </a:lnTo>
                <a:lnTo>
                  <a:pt x="446786" y="790460"/>
                </a:lnTo>
                <a:lnTo>
                  <a:pt x="446189" y="789470"/>
                </a:lnTo>
                <a:lnTo>
                  <a:pt x="226593" y="567093"/>
                </a:lnTo>
                <a:lnTo>
                  <a:pt x="226199" y="566597"/>
                </a:lnTo>
                <a:lnTo>
                  <a:pt x="225704" y="566293"/>
                </a:lnTo>
                <a:lnTo>
                  <a:pt x="225209" y="566102"/>
                </a:lnTo>
                <a:lnTo>
                  <a:pt x="224624" y="565899"/>
                </a:lnTo>
                <a:lnTo>
                  <a:pt x="224129" y="565797"/>
                </a:lnTo>
                <a:lnTo>
                  <a:pt x="222948" y="565797"/>
                </a:lnTo>
                <a:lnTo>
                  <a:pt x="222364" y="565899"/>
                </a:lnTo>
                <a:lnTo>
                  <a:pt x="221869" y="566102"/>
                </a:lnTo>
                <a:lnTo>
                  <a:pt x="220878" y="566699"/>
                </a:lnTo>
                <a:lnTo>
                  <a:pt x="1282" y="789063"/>
                </a:lnTo>
                <a:lnTo>
                  <a:pt x="787" y="789470"/>
                </a:lnTo>
                <a:lnTo>
                  <a:pt x="495" y="789965"/>
                </a:lnTo>
                <a:lnTo>
                  <a:pt x="304" y="790460"/>
                </a:lnTo>
                <a:lnTo>
                  <a:pt x="101" y="791070"/>
                </a:lnTo>
                <a:lnTo>
                  <a:pt x="0" y="791565"/>
                </a:lnTo>
                <a:lnTo>
                  <a:pt x="0" y="792759"/>
                </a:lnTo>
                <a:lnTo>
                  <a:pt x="101" y="793356"/>
                </a:lnTo>
                <a:lnTo>
                  <a:pt x="304" y="793864"/>
                </a:lnTo>
                <a:lnTo>
                  <a:pt x="889" y="794854"/>
                </a:lnTo>
                <a:lnTo>
                  <a:pt x="55638" y="850252"/>
                </a:lnTo>
                <a:lnTo>
                  <a:pt x="56032" y="850747"/>
                </a:lnTo>
                <a:lnTo>
                  <a:pt x="56527" y="851052"/>
                </a:lnTo>
                <a:lnTo>
                  <a:pt x="57023" y="851242"/>
                </a:lnTo>
                <a:lnTo>
                  <a:pt x="57607" y="851446"/>
                </a:lnTo>
                <a:lnTo>
                  <a:pt x="58102" y="851547"/>
                </a:lnTo>
                <a:lnTo>
                  <a:pt x="59283" y="851547"/>
                </a:lnTo>
                <a:lnTo>
                  <a:pt x="59880" y="851446"/>
                </a:lnTo>
                <a:lnTo>
                  <a:pt x="60375" y="851242"/>
                </a:lnTo>
                <a:lnTo>
                  <a:pt x="61353" y="850646"/>
                </a:lnTo>
                <a:lnTo>
                  <a:pt x="223545" y="686269"/>
                </a:lnTo>
                <a:lnTo>
                  <a:pt x="386321" y="851154"/>
                </a:lnTo>
                <a:lnTo>
                  <a:pt x="387299" y="851547"/>
                </a:lnTo>
                <a:lnTo>
                  <a:pt x="389661" y="851547"/>
                </a:lnTo>
                <a:lnTo>
                  <a:pt x="390652" y="851154"/>
                </a:lnTo>
                <a:lnTo>
                  <a:pt x="445795" y="795261"/>
                </a:lnTo>
                <a:lnTo>
                  <a:pt x="446290" y="794854"/>
                </a:lnTo>
                <a:lnTo>
                  <a:pt x="446582" y="794359"/>
                </a:lnTo>
                <a:lnTo>
                  <a:pt x="446786" y="793864"/>
                </a:lnTo>
                <a:lnTo>
                  <a:pt x="446976" y="793254"/>
                </a:lnTo>
                <a:lnTo>
                  <a:pt x="447078" y="792759"/>
                </a:lnTo>
                <a:lnTo>
                  <a:pt x="447078" y="792162"/>
                </a:lnTo>
                <a:lnTo>
                  <a:pt x="447078" y="791565"/>
                </a:lnTo>
                <a:close/>
              </a:path>
              <a:path extrusionOk="0" h="1987550" w="447675">
                <a:moveTo>
                  <a:pt x="447078" y="508660"/>
                </a:moveTo>
                <a:lnTo>
                  <a:pt x="446976" y="508063"/>
                </a:lnTo>
                <a:lnTo>
                  <a:pt x="446786" y="507568"/>
                </a:lnTo>
                <a:lnTo>
                  <a:pt x="446189" y="506564"/>
                </a:lnTo>
                <a:lnTo>
                  <a:pt x="226593" y="284200"/>
                </a:lnTo>
                <a:lnTo>
                  <a:pt x="226199" y="283705"/>
                </a:lnTo>
                <a:lnTo>
                  <a:pt x="225704" y="283400"/>
                </a:lnTo>
                <a:lnTo>
                  <a:pt x="225209" y="283197"/>
                </a:lnTo>
                <a:lnTo>
                  <a:pt x="224624" y="283006"/>
                </a:lnTo>
                <a:lnTo>
                  <a:pt x="224129" y="282905"/>
                </a:lnTo>
                <a:lnTo>
                  <a:pt x="222948" y="282905"/>
                </a:lnTo>
                <a:lnTo>
                  <a:pt x="222364" y="283006"/>
                </a:lnTo>
                <a:lnTo>
                  <a:pt x="221869" y="283197"/>
                </a:lnTo>
                <a:lnTo>
                  <a:pt x="220878" y="283794"/>
                </a:lnTo>
                <a:lnTo>
                  <a:pt x="1282" y="506171"/>
                </a:lnTo>
                <a:lnTo>
                  <a:pt x="787" y="506564"/>
                </a:lnTo>
                <a:lnTo>
                  <a:pt x="495" y="507072"/>
                </a:lnTo>
                <a:lnTo>
                  <a:pt x="304" y="507568"/>
                </a:lnTo>
                <a:lnTo>
                  <a:pt x="101" y="508165"/>
                </a:lnTo>
                <a:lnTo>
                  <a:pt x="0" y="508660"/>
                </a:lnTo>
                <a:lnTo>
                  <a:pt x="0" y="509866"/>
                </a:lnTo>
                <a:lnTo>
                  <a:pt x="101" y="510463"/>
                </a:lnTo>
                <a:lnTo>
                  <a:pt x="304" y="510959"/>
                </a:lnTo>
                <a:lnTo>
                  <a:pt x="889" y="511962"/>
                </a:lnTo>
                <a:lnTo>
                  <a:pt x="55638" y="567347"/>
                </a:lnTo>
                <a:lnTo>
                  <a:pt x="56032" y="567855"/>
                </a:lnTo>
                <a:lnTo>
                  <a:pt x="56527" y="568147"/>
                </a:lnTo>
                <a:lnTo>
                  <a:pt x="57023" y="568350"/>
                </a:lnTo>
                <a:lnTo>
                  <a:pt x="57607" y="568553"/>
                </a:lnTo>
                <a:lnTo>
                  <a:pt x="58102" y="568655"/>
                </a:lnTo>
                <a:lnTo>
                  <a:pt x="59283" y="568655"/>
                </a:lnTo>
                <a:lnTo>
                  <a:pt x="59880" y="568553"/>
                </a:lnTo>
                <a:lnTo>
                  <a:pt x="60375" y="568350"/>
                </a:lnTo>
                <a:lnTo>
                  <a:pt x="61353" y="567753"/>
                </a:lnTo>
                <a:lnTo>
                  <a:pt x="223545" y="403364"/>
                </a:lnTo>
                <a:lnTo>
                  <a:pt x="386321" y="568248"/>
                </a:lnTo>
                <a:lnTo>
                  <a:pt x="387299" y="568655"/>
                </a:lnTo>
                <a:lnTo>
                  <a:pt x="389661" y="568655"/>
                </a:lnTo>
                <a:lnTo>
                  <a:pt x="390652" y="568248"/>
                </a:lnTo>
                <a:lnTo>
                  <a:pt x="445795" y="512356"/>
                </a:lnTo>
                <a:lnTo>
                  <a:pt x="446290" y="511962"/>
                </a:lnTo>
                <a:lnTo>
                  <a:pt x="446582" y="511467"/>
                </a:lnTo>
                <a:lnTo>
                  <a:pt x="446786" y="510959"/>
                </a:lnTo>
                <a:lnTo>
                  <a:pt x="446976" y="510362"/>
                </a:lnTo>
                <a:lnTo>
                  <a:pt x="447078" y="509866"/>
                </a:lnTo>
                <a:lnTo>
                  <a:pt x="447078" y="509270"/>
                </a:lnTo>
                <a:lnTo>
                  <a:pt x="447078" y="508660"/>
                </a:lnTo>
                <a:close/>
              </a:path>
              <a:path extrusionOk="0" h="1987550" w="447675">
                <a:moveTo>
                  <a:pt x="447078" y="225767"/>
                </a:moveTo>
                <a:lnTo>
                  <a:pt x="446976" y="225171"/>
                </a:lnTo>
                <a:lnTo>
                  <a:pt x="446786" y="224675"/>
                </a:lnTo>
                <a:lnTo>
                  <a:pt x="446189" y="223672"/>
                </a:lnTo>
                <a:lnTo>
                  <a:pt x="226593" y="1295"/>
                </a:lnTo>
                <a:lnTo>
                  <a:pt x="226199" y="800"/>
                </a:lnTo>
                <a:lnTo>
                  <a:pt x="225704" y="495"/>
                </a:lnTo>
                <a:lnTo>
                  <a:pt x="225209" y="304"/>
                </a:lnTo>
                <a:lnTo>
                  <a:pt x="224624" y="101"/>
                </a:lnTo>
                <a:lnTo>
                  <a:pt x="224129" y="0"/>
                </a:lnTo>
                <a:lnTo>
                  <a:pt x="222948" y="0"/>
                </a:lnTo>
                <a:lnTo>
                  <a:pt x="222364" y="101"/>
                </a:lnTo>
                <a:lnTo>
                  <a:pt x="221869" y="304"/>
                </a:lnTo>
                <a:lnTo>
                  <a:pt x="220878" y="901"/>
                </a:lnTo>
                <a:lnTo>
                  <a:pt x="1282" y="223278"/>
                </a:lnTo>
                <a:lnTo>
                  <a:pt x="787" y="223672"/>
                </a:lnTo>
                <a:lnTo>
                  <a:pt x="495" y="224167"/>
                </a:lnTo>
                <a:lnTo>
                  <a:pt x="304" y="224675"/>
                </a:lnTo>
                <a:lnTo>
                  <a:pt x="101" y="225272"/>
                </a:lnTo>
                <a:lnTo>
                  <a:pt x="0" y="225767"/>
                </a:lnTo>
                <a:lnTo>
                  <a:pt x="0" y="226961"/>
                </a:lnTo>
                <a:lnTo>
                  <a:pt x="101" y="227558"/>
                </a:lnTo>
                <a:lnTo>
                  <a:pt x="304" y="228066"/>
                </a:lnTo>
                <a:lnTo>
                  <a:pt x="889" y="229057"/>
                </a:lnTo>
                <a:lnTo>
                  <a:pt x="55638" y="284454"/>
                </a:lnTo>
                <a:lnTo>
                  <a:pt x="56032" y="284949"/>
                </a:lnTo>
                <a:lnTo>
                  <a:pt x="56527" y="285254"/>
                </a:lnTo>
                <a:lnTo>
                  <a:pt x="57023" y="285457"/>
                </a:lnTo>
                <a:lnTo>
                  <a:pt x="57607" y="285648"/>
                </a:lnTo>
                <a:lnTo>
                  <a:pt x="58102" y="285750"/>
                </a:lnTo>
                <a:lnTo>
                  <a:pt x="59283" y="285750"/>
                </a:lnTo>
                <a:lnTo>
                  <a:pt x="59880" y="285648"/>
                </a:lnTo>
                <a:lnTo>
                  <a:pt x="60375" y="285457"/>
                </a:lnTo>
                <a:lnTo>
                  <a:pt x="61353" y="284848"/>
                </a:lnTo>
                <a:lnTo>
                  <a:pt x="223545" y="120472"/>
                </a:lnTo>
                <a:lnTo>
                  <a:pt x="386321" y="285356"/>
                </a:lnTo>
                <a:lnTo>
                  <a:pt x="387299" y="285750"/>
                </a:lnTo>
                <a:lnTo>
                  <a:pt x="389661" y="285750"/>
                </a:lnTo>
                <a:lnTo>
                  <a:pt x="390652" y="285356"/>
                </a:lnTo>
                <a:lnTo>
                  <a:pt x="445795" y="229463"/>
                </a:lnTo>
                <a:lnTo>
                  <a:pt x="446290" y="229057"/>
                </a:lnTo>
                <a:lnTo>
                  <a:pt x="446582" y="228561"/>
                </a:lnTo>
                <a:lnTo>
                  <a:pt x="446786" y="228066"/>
                </a:lnTo>
                <a:lnTo>
                  <a:pt x="446976" y="227469"/>
                </a:lnTo>
                <a:lnTo>
                  <a:pt x="447078" y="226961"/>
                </a:lnTo>
                <a:lnTo>
                  <a:pt x="447078" y="226364"/>
                </a:lnTo>
                <a:lnTo>
                  <a:pt x="447078" y="225767"/>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22"/>
          <p:cNvSpPr txBox="1"/>
          <p:nvPr/>
        </p:nvSpPr>
        <p:spPr>
          <a:xfrm>
            <a:off x="1016000" y="7247523"/>
            <a:ext cx="6451600" cy="87459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5600">
                <a:solidFill>
                  <a:schemeClr val="dk1"/>
                </a:solidFill>
                <a:latin typeface="Tahoma"/>
                <a:ea typeface="Tahoma"/>
                <a:cs typeface="Tahoma"/>
                <a:sym typeface="Tahoma"/>
              </a:rPr>
              <a:t>SEED FUNDING</a:t>
            </a:r>
            <a:endParaRPr sz="5600">
              <a:solidFill>
                <a:schemeClr val="dk1"/>
              </a:solidFill>
              <a:latin typeface="Tahoma"/>
              <a:ea typeface="Tahoma"/>
              <a:cs typeface="Tahoma"/>
              <a:sym typeface="Tahoma"/>
            </a:endParaRPr>
          </a:p>
        </p:txBody>
      </p:sp>
      <p:sp>
        <p:nvSpPr>
          <p:cNvPr id="246" name="Google Shape;246;p22"/>
          <p:cNvSpPr txBox="1"/>
          <p:nvPr>
            <p:ph type="title"/>
          </p:nvPr>
        </p:nvSpPr>
        <p:spPr>
          <a:xfrm>
            <a:off x="11665750" y="1501511"/>
            <a:ext cx="4505960" cy="41293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2600">
                <a:solidFill>
                  <a:srgbClr val="000000"/>
                </a:solidFill>
              </a:rPr>
              <a:t>We're seeking € 450,000</a:t>
            </a:r>
            <a:endParaRPr sz="2600"/>
          </a:p>
        </p:txBody>
      </p:sp>
      <p:pic>
        <p:nvPicPr>
          <p:cNvPr id="247" name="Google Shape;247;p22"/>
          <p:cNvPicPr preferRelativeResize="0"/>
          <p:nvPr/>
        </p:nvPicPr>
        <p:blipFill rotWithShape="1">
          <a:blip r:embed="rId4">
            <a:alphaModFix/>
          </a:blip>
          <a:srcRect b="0" l="0" r="0" t="0"/>
          <a:stretch/>
        </p:blipFill>
        <p:spPr>
          <a:xfrm>
            <a:off x="11954675" y="3455375"/>
            <a:ext cx="114300" cy="114299"/>
          </a:xfrm>
          <a:prstGeom prst="rect">
            <a:avLst/>
          </a:prstGeom>
          <a:noFill/>
          <a:ln>
            <a:noFill/>
          </a:ln>
        </p:spPr>
      </p:pic>
      <p:pic>
        <p:nvPicPr>
          <p:cNvPr id="248" name="Google Shape;248;p22"/>
          <p:cNvPicPr preferRelativeResize="0"/>
          <p:nvPr/>
        </p:nvPicPr>
        <p:blipFill rotWithShape="1">
          <a:blip r:embed="rId4">
            <a:alphaModFix/>
          </a:blip>
          <a:srcRect b="0" l="0" r="0" t="0"/>
          <a:stretch/>
        </p:blipFill>
        <p:spPr>
          <a:xfrm>
            <a:off x="11954675" y="3960200"/>
            <a:ext cx="114300" cy="114299"/>
          </a:xfrm>
          <a:prstGeom prst="rect">
            <a:avLst/>
          </a:prstGeom>
          <a:noFill/>
          <a:ln>
            <a:noFill/>
          </a:ln>
        </p:spPr>
      </p:pic>
      <p:pic>
        <p:nvPicPr>
          <p:cNvPr id="249" name="Google Shape;249;p22"/>
          <p:cNvPicPr preferRelativeResize="0"/>
          <p:nvPr/>
        </p:nvPicPr>
        <p:blipFill rotWithShape="1">
          <a:blip r:embed="rId4">
            <a:alphaModFix/>
          </a:blip>
          <a:srcRect b="0" l="0" r="0" t="0"/>
          <a:stretch/>
        </p:blipFill>
        <p:spPr>
          <a:xfrm>
            <a:off x="11954675" y="4465025"/>
            <a:ext cx="114300" cy="114299"/>
          </a:xfrm>
          <a:prstGeom prst="rect">
            <a:avLst/>
          </a:prstGeom>
          <a:noFill/>
          <a:ln>
            <a:noFill/>
          </a:ln>
        </p:spPr>
      </p:pic>
      <p:pic>
        <p:nvPicPr>
          <p:cNvPr id="250" name="Google Shape;250;p22"/>
          <p:cNvPicPr preferRelativeResize="0"/>
          <p:nvPr/>
        </p:nvPicPr>
        <p:blipFill rotWithShape="1">
          <a:blip r:embed="rId4">
            <a:alphaModFix/>
          </a:blip>
          <a:srcRect b="0" l="0" r="0" t="0"/>
          <a:stretch/>
        </p:blipFill>
        <p:spPr>
          <a:xfrm>
            <a:off x="11954675" y="4969850"/>
            <a:ext cx="114300" cy="114299"/>
          </a:xfrm>
          <a:prstGeom prst="rect">
            <a:avLst/>
          </a:prstGeom>
          <a:noFill/>
          <a:ln>
            <a:noFill/>
          </a:ln>
        </p:spPr>
      </p:pic>
      <p:pic>
        <p:nvPicPr>
          <p:cNvPr id="251" name="Google Shape;251;p22"/>
          <p:cNvPicPr preferRelativeResize="0"/>
          <p:nvPr/>
        </p:nvPicPr>
        <p:blipFill rotWithShape="1">
          <a:blip r:embed="rId4">
            <a:alphaModFix/>
          </a:blip>
          <a:srcRect b="0" l="0" r="0" t="0"/>
          <a:stretch/>
        </p:blipFill>
        <p:spPr>
          <a:xfrm>
            <a:off x="11954675" y="5979500"/>
            <a:ext cx="114300" cy="114299"/>
          </a:xfrm>
          <a:prstGeom prst="rect">
            <a:avLst/>
          </a:prstGeom>
          <a:noFill/>
          <a:ln>
            <a:noFill/>
          </a:ln>
        </p:spPr>
      </p:pic>
      <p:sp>
        <p:nvSpPr>
          <p:cNvPr id="252" name="Google Shape;252;p22"/>
          <p:cNvSpPr txBox="1"/>
          <p:nvPr/>
        </p:nvSpPr>
        <p:spPr>
          <a:xfrm>
            <a:off x="11665750" y="2660978"/>
            <a:ext cx="5452745" cy="3559175"/>
          </a:xfrm>
          <a:prstGeom prst="rect">
            <a:avLst/>
          </a:prstGeom>
          <a:noFill/>
          <a:ln>
            <a:noFill/>
          </a:ln>
        </p:spPr>
        <p:txBody>
          <a:bodyPr anchorCtr="0" anchor="t" bIns="0" lIns="0" spcFirstLastPara="1" rIns="0" wrap="square" tIns="12700">
            <a:spAutoFit/>
          </a:bodyPr>
          <a:lstStyle/>
          <a:p>
            <a:pPr indent="-561340" lvl="0" marL="573405" marR="5080" rtl="0" algn="l">
              <a:lnSpc>
                <a:spcPct val="127400"/>
              </a:lnSpc>
              <a:spcBef>
                <a:spcPts val="0"/>
              </a:spcBef>
              <a:spcAft>
                <a:spcPts val="0"/>
              </a:spcAft>
              <a:buNone/>
            </a:pPr>
            <a:r>
              <a:rPr b="1" lang="en-GB" sz="2600">
                <a:solidFill>
                  <a:schemeClr val="dk1"/>
                </a:solidFill>
                <a:latin typeface="Tahoma"/>
                <a:ea typeface="Tahoma"/>
                <a:cs typeface="Tahoma"/>
                <a:sym typeface="Tahoma"/>
              </a:rPr>
              <a:t>The investment will be allocated:  Startup</a:t>
            </a:r>
            <a:endParaRPr sz="2600">
              <a:solidFill>
                <a:schemeClr val="dk1"/>
              </a:solidFill>
              <a:latin typeface="Tahoma"/>
              <a:ea typeface="Tahoma"/>
              <a:cs typeface="Tahoma"/>
              <a:sym typeface="Tahoma"/>
            </a:endParaRPr>
          </a:p>
          <a:p>
            <a:pPr indent="0" lvl="0" marL="573405" marR="2664460" rtl="0" algn="l">
              <a:lnSpc>
                <a:spcPct val="127400"/>
              </a:lnSpc>
              <a:spcBef>
                <a:spcPts val="0"/>
              </a:spcBef>
              <a:spcAft>
                <a:spcPts val="0"/>
              </a:spcAft>
              <a:buNone/>
            </a:pPr>
            <a:r>
              <a:rPr b="1" lang="en-GB" sz="2600">
                <a:solidFill>
                  <a:schemeClr val="dk1"/>
                </a:solidFill>
                <a:latin typeface="Tahoma"/>
                <a:ea typeface="Tahoma"/>
                <a:cs typeface="Tahoma"/>
                <a:sym typeface="Tahoma"/>
              </a:rPr>
              <a:t>Development  Licensing</a:t>
            </a:r>
            <a:endParaRPr sz="2600">
              <a:solidFill>
                <a:schemeClr val="dk1"/>
              </a:solidFill>
              <a:latin typeface="Tahoma"/>
              <a:ea typeface="Tahoma"/>
              <a:cs typeface="Tahoma"/>
              <a:sym typeface="Tahoma"/>
            </a:endParaRPr>
          </a:p>
          <a:p>
            <a:pPr indent="0" lvl="0" marL="573405" marR="1363980" rtl="0" algn="l">
              <a:lnSpc>
                <a:spcPct val="127400"/>
              </a:lnSpc>
              <a:spcBef>
                <a:spcPts val="0"/>
              </a:spcBef>
              <a:spcAft>
                <a:spcPts val="0"/>
              </a:spcAft>
              <a:buNone/>
            </a:pPr>
            <a:r>
              <a:rPr b="1" lang="en-GB" sz="2600">
                <a:solidFill>
                  <a:schemeClr val="dk1"/>
                </a:solidFill>
                <a:latin typeface="Tahoma"/>
                <a:ea typeface="Tahoma"/>
                <a:cs typeface="Tahoma"/>
                <a:sym typeface="Tahoma"/>
              </a:rPr>
              <a:t>Launching of the new  payment gateway  Marketing campaign</a:t>
            </a:r>
            <a:endParaRPr sz="2600">
              <a:solidFill>
                <a:schemeClr val="dk1"/>
              </a:solidFill>
              <a:latin typeface="Tahoma"/>
              <a:ea typeface="Tahoma"/>
              <a:cs typeface="Tahoma"/>
              <a:sym typeface="Tahoma"/>
            </a:endParaRPr>
          </a:p>
        </p:txBody>
      </p:sp>
      <p:sp>
        <p:nvSpPr>
          <p:cNvPr id="253" name="Google Shape;253;p22"/>
          <p:cNvSpPr/>
          <p:nvPr/>
        </p:nvSpPr>
        <p:spPr>
          <a:xfrm>
            <a:off x="10673781" y="6782913"/>
            <a:ext cx="504825" cy="704850"/>
          </a:xfrm>
          <a:custGeom>
            <a:rect b="b" l="l" r="r" t="t"/>
            <a:pathLst>
              <a:path extrusionOk="0" h="704850" w="504825">
                <a:moveTo>
                  <a:pt x="466963" y="704254"/>
                </a:moveTo>
                <a:lnTo>
                  <a:pt x="37861" y="704254"/>
                </a:lnTo>
                <a:lnTo>
                  <a:pt x="22894" y="701189"/>
                </a:lnTo>
                <a:lnTo>
                  <a:pt x="10885" y="692936"/>
                </a:lnTo>
                <a:lnTo>
                  <a:pt x="2898" y="680910"/>
                </a:lnTo>
                <a:lnTo>
                  <a:pt x="0" y="666526"/>
                </a:lnTo>
                <a:lnTo>
                  <a:pt x="0" y="138335"/>
                </a:lnTo>
                <a:lnTo>
                  <a:pt x="2898" y="123421"/>
                </a:lnTo>
                <a:lnTo>
                  <a:pt x="10885" y="111454"/>
                </a:lnTo>
                <a:lnTo>
                  <a:pt x="22894" y="103496"/>
                </a:lnTo>
                <a:lnTo>
                  <a:pt x="37861" y="100607"/>
                </a:lnTo>
                <a:lnTo>
                  <a:pt x="466963" y="100607"/>
                </a:lnTo>
                <a:lnTo>
                  <a:pt x="481930" y="103496"/>
                </a:lnTo>
                <a:lnTo>
                  <a:pt x="493939" y="111454"/>
                </a:lnTo>
                <a:lnTo>
                  <a:pt x="501926" y="123421"/>
                </a:lnTo>
                <a:lnTo>
                  <a:pt x="504824" y="138335"/>
                </a:lnTo>
                <a:lnTo>
                  <a:pt x="504824" y="150911"/>
                </a:lnTo>
                <a:lnTo>
                  <a:pt x="56792" y="150911"/>
                </a:lnTo>
                <a:lnTo>
                  <a:pt x="50482" y="157199"/>
                </a:lnTo>
                <a:lnTo>
                  <a:pt x="50482" y="647662"/>
                </a:lnTo>
                <a:lnTo>
                  <a:pt x="56792" y="653950"/>
                </a:lnTo>
                <a:lnTo>
                  <a:pt x="504824" y="653950"/>
                </a:lnTo>
                <a:lnTo>
                  <a:pt x="504824" y="666526"/>
                </a:lnTo>
                <a:lnTo>
                  <a:pt x="501926" y="680910"/>
                </a:lnTo>
                <a:lnTo>
                  <a:pt x="493939" y="692936"/>
                </a:lnTo>
                <a:lnTo>
                  <a:pt x="481930" y="701189"/>
                </a:lnTo>
                <a:lnTo>
                  <a:pt x="466963" y="704254"/>
                </a:lnTo>
                <a:close/>
              </a:path>
              <a:path extrusionOk="0" h="704850" w="504825">
                <a:moveTo>
                  <a:pt x="504824" y="653950"/>
                </a:moveTo>
                <a:lnTo>
                  <a:pt x="448032" y="653950"/>
                </a:lnTo>
                <a:lnTo>
                  <a:pt x="454342" y="647662"/>
                </a:lnTo>
                <a:lnTo>
                  <a:pt x="454342" y="157199"/>
                </a:lnTo>
                <a:lnTo>
                  <a:pt x="448032" y="150911"/>
                </a:lnTo>
                <a:lnTo>
                  <a:pt x="504824" y="150911"/>
                </a:lnTo>
                <a:lnTo>
                  <a:pt x="504824" y="653950"/>
                </a:lnTo>
                <a:close/>
              </a:path>
              <a:path extrusionOk="0" h="704850" w="504825">
                <a:moveTo>
                  <a:pt x="196881" y="339551"/>
                </a:moveTo>
                <a:lnTo>
                  <a:pt x="106013" y="339551"/>
                </a:lnTo>
                <a:lnTo>
                  <a:pt x="100964" y="334520"/>
                </a:lnTo>
                <a:lnTo>
                  <a:pt x="100964" y="218821"/>
                </a:lnTo>
                <a:lnTo>
                  <a:pt x="106013" y="213791"/>
                </a:lnTo>
                <a:lnTo>
                  <a:pt x="196881" y="213791"/>
                </a:lnTo>
                <a:lnTo>
                  <a:pt x="201929" y="218821"/>
                </a:lnTo>
                <a:lnTo>
                  <a:pt x="201929" y="334520"/>
                </a:lnTo>
                <a:lnTo>
                  <a:pt x="196881" y="339551"/>
                </a:lnTo>
                <a:close/>
              </a:path>
              <a:path extrusionOk="0" h="704850" w="504825">
                <a:moveTo>
                  <a:pt x="398811" y="339551"/>
                </a:moveTo>
                <a:lnTo>
                  <a:pt x="232219" y="339551"/>
                </a:lnTo>
                <a:lnTo>
                  <a:pt x="227171" y="334520"/>
                </a:lnTo>
                <a:lnTo>
                  <a:pt x="227171" y="218821"/>
                </a:lnTo>
                <a:lnTo>
                  <a:pt x="232219" y="213791"/>
                </a:lnTo>
                <a:lnTo>
                  <a:pt x="398811" y="213791"/>
                </a:lnTo>
                <a:lnTo>
                  <a:pt x="403859" y="218821"/>
                </a:lnTo>
                <a:lnTo>
                  <a:pt x="403859" y="334520"/>
                </a:lnTo>
                <a:lnTo>
                  <a:pt x="398811" y="339551"/>
                </a:lnTo>
                <a:close/>
              </a:path>
              <a:path extrusionOk="0" h="704850" w="504825">
                <a:moveTo>
                  <a:pt x="403859" y="389855"/>
                </a:moveTo>
                <a:lnTo>
                  <a:pt x="100964" y="389855"/>
                </a:lnTo>
                <a:lnTo>
                  <a:pt x="100964" y="364703"/>
                </a:lnTo>
                <a:lnTo>
                  <a:pt x="403859" y="364703"/>
                </a:lnTo>
                <a:lnTo>
                  <a:pt x="403859" y="389855"/>
                </a:lnTo>
                <a:close/>
              </a:path>
              <a:path extrusionOk="0" h="704850" w="504825">
                <a:moveTo>
                  <a:pt x="403859" y="440159"/>
                </a:moveTo>
                <a:lnTo>
                  <a:pt x="100964" y="440159"/>
                </a:lnTo>
                <a:lnTo>
                  <a:pt x="100964" y="415007"/>
                </a:lnTo>
                <a:lnTo>
                  <a:pt x="403859" y="415007"/>
                </a:lnTo>
                <a:lnTo>
                  <a:pt x="403859" y="440159"/>
                </a:lnTo>
                <a:close/>
              </a:path>
              <a:path extrusionOk="0" h="704850" w="504825">
                <a:moveTo>
                  <a:pt x="196881" y="591070"/>
                </a:moveTo>
                <a:lnTo>
                  <a:pt x="106013" y="591070"/>
                </a:lnTo>
                <a:lnTo>
                  <a:pt x="100964" y="586040"/>
                </a:lnTo>
                <a:lnTo>
                  <a:pt x="100964" y="470341"/>
                </a:lnTo>
                <a:lnTo>
                  <a:pt x="106013" y="465311"/>
                </a:lnTo>
                <a:lnTo>
                  <a:pt x="196881" y="465311"/>
                </a:lnTo>
                <a:lnTo>
                  <a:pt x="201929" y="470341"/>
                </a:lnTo>
                <a:lnTo>
                  <a:pt x="201929" y="586040"/>
                </a:lnTo>
                <a:lnTo>
                  <a:pt x="196881" y="591070"/>
                </a:lnTo>
                <a:close/>
              </a:path>
              <a:path extrusionOk="0" h="704850" w="504825">
                <a:moveTo>
                  <a:pt x="403859" y="490463"/>
                </a:moveTo>
                <a:lnTo>
                  <a:pt x="227171" y="490463"/>
                </a:lnTo>
                <a:lnTo>
                  <a:pt x="227171" y="465311"/>
                </a:lnTo>
                <a:lnTo>
                  <a:pt x="403859" y="465311"/>
                </a:lnTo>
                <a:lnTo>
                  <a:pt x="403859" y="490463"/>
                </a:lnTo>
                <a:close/>
              </a:path>
              <a:path extrusionOk="0" h="704850" w="504825">
                <a:moveTo>
                  <a:pt x="403859" y="540766"/>
                </a:moveTo>
                <a:lnTo>
                  <a:pt x="227171" y="540766"/>
                </a:lnTo>
                <a:lnTo>
                  <a:pt x="227171" y="515615"/>
                </a:lnTo>
                <a:lnTo>
                  <a:pt x="403859" y="515615"/>
                </a:lnTo>
                <a:lnTo>
                  <a:pt x="403859" y="540766"/>
                </a:lnTo>
                <a:close/>
              </a:path>
              <a:path extrusionOk="0" h="704850" w="504825">
                <a:moveTo>
                  <a:pt x="403859" y="591070"/>
                </a:moveTo>
                <a:lnTo>
                  <a:pt x="227171" y="591070"/>
                </a:lnTo>
                <a:lnTo>
                  <a:pt x="227171" y="565918"/>
                </a:lnTo>
                <a:lnTo>
                  <a:pt x="403859" y="565918"/>
                </a:lnTo>
                <a:lnTo>
                  <a:pt x="403859" y="591070"/>
                </a:lnTo>
                <a:close/>
              </a:path>
              <a:path extrusionOk="0" h="704850" w="504825">
                <a:moveTo>
                  <a:pt x="239791" y="50303"/>
                </a:moveTo>
                <a:lnTo>
                  <a:pt x="190571" y="50303"/>
                </a:lnTo>
                <a:lnTo>
                  <a:pt x="198636" y="30241"/>
                </a:lnTo>
                <a:lnTo>
                  <a:pt x="212499" y="14305"/>
                </a:lnTo>
                <a:lnTo>
                  <a:pt x="230858" y="3792"/>
                </a:lnTo>
                <a:lnTo>
                  <a:pt x="252412" y="0"/>
                </a:lnTo>
                <a:lnTo>
                  <a:pt x="273966" y="3792"/>
                </a:lnTo>
                <a:lnTo>
                  <a:pt x="292325" y="14305"/>
                </a:lnTo>
                <a:lnTo>
                  <a:pt x="301760" y="25151"/>
                </a:lnTo>
                <a:lnTo>
                  <a:pt x="239791" y="25151"/>
                </a:lnTo>
                <a:lnTo>
                  <a:pt x="239791" y="50303"/>
                </a:lnTo>
                <a:close/>
              </a:path>
              <a:path extrusionOk="0" h="704850" w="504825">
                <a:moveTo>
                  <a:pt x="314253" y="50303"/>
                </a:moveTo>
                <a:lnTo>
                  <a:pt x="265033" y="50303"/>
                </a:lnTo>
                <a:lnTo>
                  <a:pt x="265033" y="25151"/>
                </a:lnTo>
                <a:lnTo>
                  <a:pt x="301760" y="25151"/>
                </a:lnTo>
                <a:lnTo>
                  <a:pt x="306188" y="30241"/>
                </a:lnTo>
                <a:lnTo>
                  <a:pt x="314253" y="50303"/>
                </a:lnTo>
                <a:close/>
              </a:path>
              <a:path extrusionOk="0" h="704850" w="504825">
                <a:moveTo>
                  <a:pt x="378618" y="88031"/>
                </a:moveTo>
                <a:lnTo>
                  <a:pt x="126206" y="88031"/>
                </a:lnTo>
                <a:lnTo>
                  <a:pt x="129105" y="73117"/>
                </a:lnTo>
                <a:lnTo>
                  <a:pt x="137091" y="61150"/>
                </a:lnTo>
                <a:lnTo>
                  <a:pt x="149100" y="53192"/>
                </a:lnTo>
                <a:lnTo>
                  <a:pt x="164068" y="50303"/>
                </a:lnTo>
                <a:lnTo>
                  <a:pt x="340756" y="50303"/>
                </a:lnTo>
                <a:lnTo>
                  <a:pt x="355724" y="53192"/>
                </a:lnTo>
                <a:lnTo>
                  <a:pt x="367733" y="61150"/>
                </a:lnTo>
                <a:lnTo>
                  <a:pt x="375719" y="73117"/>
                </a:lnTo>
                <a:lnTo>
                  <a:pt x="378618" y="88031"/>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22"/>
          <p:cNvSpPr txBox="1"/>
          <p:nvPr/>
        </p:nvSpPr>
        <p:spPr>
          <a:xfrm>
            <a:off x="11665750" y="7066158"/>
            <a:ext cx="5022050" cy="4129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2600">
                <a:solidFill>
                  <a:schemeClr val="dk1"/>
                </a:solidFill>
                <a:latin typeface="Tahoma"/>
                <a:ea typeface="Tahoma"/>
                <a:cs typeface="Tahoma"/>
                <a:sym typeface="Tahoma"/>
              </a:rPr>
              <a:t>Time to rollout: 5-7 months*.</a:t>
            </a:r>
            <a:endParaRPr sz="2600">
              <a:solidFill>
                <a:schemeClr val="dk1"/>
              </a:solidFill>
              <a:latin typeface="Tahoma"/>
              <a:ea typeface="Tahoma"/>
              <a:cs typeface="Tahoma"/>
              <a:sym typeface="Tahoma"/>
            </a:endParaRPr>
          </a:p>
        </p:txBody>
      </p:sp>
      <p:sp>
        <p:nvSpPr>
          <p:cNvPr id="255" name="Google Shape;255;p22"/>
          <p:cNvSpPr txBox="1"/>
          <p:nvPr/>
        </p:nvSpPr>
        <p:spPr>
          <a:xfrm>
            <a:off x="1016000" y="8888961"/>
            <a:ext cx="885921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 Time to rollout refers to the FintechsDev Payment Gateway. Other projects indicated in this deck shall be prioritized and planned individually.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sp>
        <p:nvSpPr>
          <p:cNvPr id="260" name="Google Shape;260;p26"/>
          <p:cNvSpPr/>
          <p:nvPr/>
        </p:nvSpPr>
        <p:spPr>
          <a:xfrm>
            <a:off x="1101451" y="5305424"/>
            <a:ext cx="675640" cy="485775"/>
          </a:xfrm>
          <a:custGeom>
            <a:rect b="b" l="l" r="r" t="t"/>
            <a:pathLst>
              <a:path extrusionOk="0" h="485775" w="675639">
                <a:moveTo>
                  <a:pt x="583216" y="485775"/>
                </a:moveTo>
                <a:lnTo>
                  <a:pt x="86040" y="485774"/>
                </a:lnTo>
                <a:lnTo>
                  <a:pt x="45953" y="473747"/>
                </a:lnTo>
                <a:lnTo>
                  <a:pt x="12160" y="440322"/>
                </a:lnTo>
                <a:lnTo>
                  <a:pt x="0" y="400672"/>
                </a:lnTo>
                <a:lnTo>
                  <a:pt x="0" y="85102"/>
                </a:lnTo>
                <a:lnTo>
                  <a:pt x="12160" y="45452"/>
                </a:lnTo>
                <a:lnTo>
                  <a:pt x="45953" y="12027"/>
                </a:lnTo>
                <a:lnTo>
                  <a:pt x="86040" y="0"/>
                </a:lnTo>
                <a:lnTo>
                  <a:pt x="589262" y="0"/>
                </a:lnTo>
                <a:lnTo>
                  <a:pt x="629349" y="12027"/>
                </a:lnTo>
                <a:lnTo>
                  <a:pt x="663142" y="45452"/>
                </a:lnTo>
                <a:lnTo>
                  <a:pt x="670175" y="60721"/>
                </a:lnTo>
                <a:lnTo>
                  <a:pt x="88016" y="60721"/>
                </a:lnTo>
                <a:lnTo>
                  <a:pt x="84100" y="61492"/>
                </a:lnTo>
                <a:lnTo>
                  <a:pt x="61391" y="398718"/>
                </a:lnTo>
                <a:lnTo>
                  <a:pt x="62170" y="402591"/>
                </a:lnTo>
                <a:lnTo>
                  <a:pt x="88016" y="425053"/>
                </a:lnTo>
                <a:lnTo>
                  <a:pt x="670175" y="425053"/>
                </a:lnTo>
                <a:lnTo>
                  <a:pt x="665979" y="435073"/>
                </a:lnTo>
                <a:lnTo>
                  <a:pt x="639404" y="467102"/>
                </a:lnTo>
                <a:lnTo>
                  <a:pt x="595251" y="485191"/>
                </a:lnTo>
                <a:lnTo>
                  <a:pt x="589262" y="485774"/>
                </a:lnTo>
                <a:lnTo>
                  <a:pt x="583216" y="485775"/>
                </a:lnTo>
                <a:close/>
              </a:path>
              <a:path extrusionOk="0" h="485775" w="675639">
                <a:moveTo>
                  <a:pt x="670175" y="425053"/>
                </a:moveTo>
                <a:lnTo>
                  <a:pt x="587286" y="425053"/>
                </a:lnTo>
                <a:lnTo>
                  <a:pt x="591202" y="424282"/>
                </a:lnTo>
                <a:lnTo>
                  <a:pt x="598723" y="421201"/>
                </a:lnTo>
                <a:lnTo>
                  <a:pt x="613911" y="398718"/>
                </a:lnTo>
                <a:lnTo>
                  <a:pt x="613911" y="87056"/>
                </a:lnTo>
                <a:lnTo>
                  <a:pt x="587286" y="60721"/>
                </a:lnTo>
                <a:lnTo>
                  <a:pt x="670175" y="60721"/>
                </a:lnTo>
                <a:lnTo>
                  <a:pt x="670607" y="61752"/>
                </a:lnTo>
                <a:lnTo>
                  <a:pt x="672353" y="67447"/>
                </a:lnTo>
                <a:lnTo>
                  <a:pt x="674713" y="79179"/>
                </a:lnTo>
                <a:lnTo>
                  <a:pt x="675302" y="85102"/>
                </a:lnTo>
                <a:lnTo>
                  <a:pt x="675302" y="400672"/>
                </a:lnTo>
                <a:lnTo>
                  <a:pt x="674713" y="406595"/>
                </a:lnTo>
                <a:lnTo>
                  <a:pt x="672353" y="418327"/>
                </a:lnTo>
                <a:lnTo>
                  <a:pt x="670607" y="424022"/>
                </a:lnTo>
                <a:lnTo>
                  <a:pt x="670175" y="425053"/>
                </a:lnTo>
                <a:close/>
              </a:path>
              <a:path extrusionOk="0" h="485775" w="675639">
                <a:moveTo>
                  <a:pt x="345426" y="264198"/>
                </a:moveTo>
                <a:lnTo>
                  <a:pt x="329262" y="264198"/>
                </a:lnTo>
                <a:lnTo>
                  <a:pt x="321317" y="263164"/>
                </a:lnTo>
                <a:lnTo>
                  <a:pt x="305703" y="259025"/>
                </a:lnTo>
                <a:lnTo>
                  <a:pt x="298300" y="255992"/>
                </a:lnTo>
                <a:lnTo>
                  <a:pt x="107127" y="147857"/>
                </a:lnTo>
                <a:lnTo>
                  <a:pt x="137823" y="95029"/>
                </a:lnTo>
                <a:lnTo>
                  <a:pt x="326745" y="201879"/>
                </a:lnTo>
                <a:lnTo>
                  <a:pt x="331861" y="203235"/>
                </a:lnTo>
                <a:lnTo>
                  <a:pt x="469623" y="203235"/>
                </a:lnTo>
                <a:lnTo>
                  <a:pt x="376388" y="255992"/>
                </a:lnTo>
                <a:lnTo>
                  <a:pt x="368985" y="259025"/>
                </a:lnTo>
                <a:lnTo>
                  <a:pt x="353371" y="263164"/>
                </a:lnTo>
                <a:lnTo>
                  <a:pt x="345426" y="264198"/>
                </a:lnTo>
                <a:close/>
              </a:path>
              <a:path extrusionOk="0" h="485775" w="675639">
                <a:moveTo>
                  <a:pt x="469623" y="203235"/>
                </a:moveTo>
                <a:lnTo>
                  <a:pt x="342827" y="203235"/>
                </a:lnTo>
                <a:lnTo>
                  <a:pt x="347943" y="201879"/>
                </a:lnTo>
                <a:lnTo>
                  <a:pt x="536865" y="95029"/>
                </a:lnTo>
                <a:lnTo>
                  <a:pt x="567561" y="147857"/>
                </a:lnTo>
                <a:lnTo>
                  <a:pt x="469623" y="203235"/>
                </a:lnTo>
                <a:close/>
              </a:path>
            </a:pathLst>
          </a:custGeom>
          <a:solidFill>
            <a:srgbClr val="004A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6"/>
          <p:cNvSpPr/>
          <p:nvPr/>
        </p:nvSpPr>
        <p:spPr>
          <a:xfrm>
            <a:off x="7037706" y="5256810"/>
            <a:ext cx="676275" cy="609600"/>
          </a:xfrm>
          <a:custGeom>
            <a:rect b="b" l="l" r="r" t="t"/>
            <a:pathLst>
              <a:path extrusionOk="0" h="609600" w="676275">
                <a:moveTo>
                  <a:pt x="310020" y="548639"/>
                </a:moveTo>
                <a:lnTo>
                  <a:pt x="86124" y="548639"/>
                </a:lnTo>
                <a:lnTo>
                  <a:pt x="45998" y="536565"/>
                </a:lnTo>
                <a:lnTo>
                  <a:pt x="12172" y="503008"/>
                </a:lnTo>
                <a:lnTo>
                  <a:pt x="0" y="463203"/>
                </a:lnTo>
                <a:lnTo>
                  <a:pt x="0" y="146395"/>
                </a:lnTo>
                <a:lnTo>
                  <a:pt x="12172" y="106590"/>
                </a:lnTo>
                <a:lnTo>
                  <a:pt x="45998" y="73034"/>
                </a:lnTo>
                <a:lnTo>
                  <a:pt x="86124" y="60959"/>
                </a:lnTo>
                <a:lnTo>
                  <a:pt x="304182" y="60959"/>
                </a:lnTo>
                <a:lnTo>
                  <a:pt x="304182" y="121919"/>
                </a:lnTo>
                <a:lnTo>
                  <a:pt x="88102" y="121919"/>
                </a:lnTo>
                <a:lnTo>
                  <a:pt x="84182" y="122693"/>
                </a:lnTo>
                <a:lnTo>
                  <a:pt x="61450" y="461241"/>
                </a:lnTo>
                <a:lnTo>
                  <a:pt x="62230" y="465129"/>
                </a:lnTo>
                <a:lnTo>
                  <a:pt x="310020" y="487679"/>
                </a:lnTo>
                <a:lnTo>
                  <a:pt x="310020" y="548639"/>
                </a:lnTo>
                <a:close/>
              </a:path>
              <a:path extrusionOk="0" h="609600" w="676275">
                <a:moveTo>
                  <a:pt x="184352" y="243839"/>
                </a:moveTo>
                <a:lnTo>
                  <a:pt x="122901" y="243839"/>
                </a:lnTo>
                <a:lnTo>
                  <a:pt x="122901" y="182879"/>
                </a:lnTo>
                <a:lnTo>
                  <a:pt x="184352" y="182879"/>
                </a:lnTo>
                <a:lnTo>
                  <a:pt x="184352" y="243839"/>
                </a:lnTo>
                <a:close/>
              </a:path>
              <a:path extrusionOk="0" h="609600" w="676275">
                <a:moveTo>
                  <a:pt x="276529" y="243839"/>
                </a:moveTo>
                <a:lnTo>
                  <a:pt x="215078" y="243839"/>
                </a:lnTo>
                <a:lnTo>
                  <a:pt x="215078" y="182879"/>
                </a:lnTo>
                <a:lnTo>
                  <a:pt x="276529" y="182879"/>
                </a:lnTo>
                <a:lnTo>
                  <a:pt x="276529" y="243839"/>
                </a:lnTo>
                <a:close/>
              </a:path>
              <a:path extrusionOk="0" h="609600" w="676275">
                <a:moveTo>
                  <a:pt x="184352" y="335279"/>
                </a:moveTo>
                <a:lnTo>
                  <a:pt x="122901" y="335279"/>
                </a:lnTo>
                <a:lnTo>
                  <a:pt x="122901" y="274319"/>
                </a:lnTo>
                <a:lnTo>
                  <a:pt x="184352" y="274319"/>
                </a:lnTo>
                <a:lnTo>
                  <a:pt x="184352" y="335279"/>
                </a:lnTo>
                <a:close/>
              </a:path>
              <a:path extrusionOk="0" h="609600" w="676275">
                <a:moveTo>
                  <a:pt x="276529" y="335279"/>
                </a:moveTo>
                <a:lnTo>
                  <a:pt x="215078" y="335279"/>
                </a:lnTo>
                <a:lnTo>
                  <a:pt x="215078" y="274319"/>
                </a:lnTo>
                <a:lnTo>
                  <a:pt x="276529" y="274319"/>
                </a:lnTo>
                <a:lnTo>
                  <a:pt x="276529" y="335279"/>
                </a:lnTo>
                <a:close/>
              </a:path>
              <a:path extrusionOk="0" h="609600" w="676275">
                <a:moveTo>
                  <a:pt x="276529" y="426719"/>
                </a:moveTo>
                <a:lnTo>
                  <a:pt x="122901" y="426719"/>
                </a:lnTo>
                <a:lnTo>
                  <a:pt x="122901" y="365759"/>
                </a:lnTo>
                <a:lnTo>
                  <a:pt x="276529" y="365759"/>
                </a:lnTo>
                <a:lnTo>
                  <a:pt x="276529" y="426719"/>
                </a:lnTo>
                <a:close/>
              </a:path>
              <a:path extrusionOk="0" h="609600" w="676275">
                <a:moveTo>
                  <a:pt x="583784" y="548639"/>
                </a:moveTo>
                <a:lnTo>
                  <a:pt x="583784" y="487679"/>
                </a:lnTo>
                <a:lnTo>
                  <a:pt x="587858" y="487679"/>
                </a:lnTo>
                <a:lnTo>
                  <a:pt x="591778" y="486906"/>
                </a:lnTo>
                <a:lnTo>
                  <a:pt x="614509" y="461241"/>
                </a:lnTo>
                <a:lnTo>
                  <a:pt x="614509" y="148358"/>
                </a:lnTo>
                <a:lnTo>
                  <a:pt x="587858" y="121919"/>
                </a:lnTo>
                <a:lnTo>
                  <a:pt x="583784" y="121919"/>
                </a:lnTo>
                <a:lnTo>
                  <a:pt x="583784" y="60959"/>
                </a:lnTo>
                <a:lnTo>
                  <a:pt x="589836" y="60959"/>
                </a:lnTo>
                <a:lnTo>
                  <a:pt x="595831" y="61545"/>
                </a:lnTo>
                <a:lnTo>
                  <a:pt x="640027" y="79706"/>
                </a:lnTo>
                <a:lnTo>
                  <a:pt x="666628" y="111860"/>
                </a:lnTo>
                <a:lnTo>
                  <a:pt x="675960" y="146395"/>
                </a:lnTo>
                <a:lnTo>
                  <a:pt x="675960" y="463203"/>
                </a:lnTo>
                <a:lnTo>
                  <a:pt x="663788" y="503008"/>
                </a:lnTo>
                <a:lnTo>
                  <a:pt x="629962" y="536565"/>
                </a:lnTo>
                <a:lnTo>
                  <a:pt x="589836" y="548639"/>
                </a:lnTo>
                <a:lnTo>
                  <a:pt x="583784" y="548639"/>
                </a:lnTo>
                <a:close/>
              </a:path>
              <a:path extrusionOk="0" h="609600" w="676275">
                <a:moveTo>
                  <a:pt x="495642" y="609599"/>
                </a:moveTo>
                <a:lnTo>
                  <a:pt x="395396" y="609599"/>
                </a:lnTo>
                <a:lnTo>
                  <a:pt x="391400" y="609209"/>
                </a:lnTo>
                <a:lnTo>
                  <a:pt x="353125" y="588914"/>
                </a:lnTo>
                <a:lnTo>
                  <a:pt x="337980" y="552642"/>
                </a:lnTo>
                <a:lnTo>
                  <a:pt x="337980" y="56957"/>
                </a:lnTo>
                <a:lnTo>
                  <a:pt x="353125" y="20685"/>
                </a:lnTo>
                <a:lnTo>
                  <a:pt x="391400" y="390"/>
                </a:lnTo>
                <a:lnTo>
                  <a:pt x="395396" y="0"/>
                </a:lnTo>
                <a:lnTo>
                  <a:pt x="495642" y="0"/>
                </a:lnTo>
                <a:lnTo>
                  <a:pt x="532207" y="15024"/>
                </a:lnTo>
                <a:lnTo>
                  <a:pt x="552665" y="52993"/>
                </a:lnTo>
                <a:lnTo>
                  <a:pt x="553058" y="60959"/>
                </a:lnTo>
                <a:lnTo>
                  <a:pt x="399431" y="60959"/>
                </a:lnTo>
                <a:lnTo>
                  <a:pt x="399431" y="548639"/>
                </a:lnTo>
                <a:lnTo>
                  <a:pt x="553058" y="548639"/>
                </a:lnTo>
                <a:lnTo>
                  <a:pt x="553058" y="552642"/>
                </a:lnTo>
                <a:lnTo>
                  <a:pt x="537913" y="588914"/>
                </a:lnTo>
                <a:lnTo>
                  <a:pt x="499639" y="609209"/>
                </a:lnTo>
                <a:lnTo>
                  <a:pt x="495642" y="609599"/>
                </a:lnTo>
                <a:close/>
              </a:path>
              <a:path extrusionOk="0" h="609600" w="676275">
                <a:moveTo>
                  <a:pt x="553058" y="548639"/>
                </a:moveTo>
                <a:lnTo>
                  <a:pt x="491607" y="548639"/>
                </a:lnTo>
                <a:lnTo>
                  <a:pt x="491607" y="60959"/>
                </a:lnTo>
                <a:lnTo>
                  <a:pt x="553058" y="60959"/>
                </a:lnTo>
                <a:lnTo>
                  <a:pt x="553058" y="548639"/>
                </a:lnTo>
                <a:close/>
              </a:path>
            </a:pathLst>
          </a:custGeom>
          <a:solidFill>
            <a:srgbClr val="004A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6"/>
          <p:cNvSpPr/>
          <p:nvPr/>
        </p:nvSpPr>
        <p:spPr>
          <a:xfrm>
            <a:off x="13107004" y="5256810"/>
            <a:ext cx="657225" cy="656590"/>
          </a:xfrm>
          <a:custGeom>
            <a:rect b="b" l="l" r="r" t="t"/>
            <a:pathLst>
              <a:path extrusionOk="0" h="656589" w="657225">
                <a:moveTo>
                  <a:pt x="360723" y="1269"/>
                </a:moveTo>
                <a:lnTo>
                  <a:pt x="296303" y="1269"/>
                </a:lnTo>
                <a:lnTo>
                  <a:pt x="304341" y="0"/>
                </a:lnTo>
                <a:lnTo>
                  <a:pt x="352685" y="0"/>
                </a:lnTo>
                <a:lnTo>
                  <a:pt x="360723" y="1269"/>
                </a:lnTo>
                <a:close/>
              </a:path>
              <a:path extrusionOk="0" h="656589" w="657225">
                <a:moveTo>
                  <a:pt x="360723" y="655319"/>
                </a:moveTo>
                <a:lnTo>
                  <a:pt x="296303" y="655319"/>
                </a:lnTo>
                <a:lnTo>
                  <a:pt x="256511" y="648969"/>
                </a:lnTo>
                <a:lnTo>
                  <a:pt x="248667" y="646429"/>
                </a:lnTo>
                <a:lnTo>
                  <a:pt x="240870" y="645159"/>
                </a:lnTo>
                <a:lnTo>
                  <a:pt x="210249" y="634999"/>
                </a:lnTo>
                <a:lnTo>
                  <a:pt x="202758" y="631189"/>
                </a:lnTo>
                <a:lnTo>
                  <a:pt x="195343" y="628649"/>
                </a:lnTo>
                <a:lnTo>
                  <a:pt x="188013" y="624839"/>
                </a:lnTo>
                <a:lnTo>
                  <a:pt x="166538" y="613409"/>
                </a:lnTo>
                <a:lnTo>
                  <a:pt x="152708" y="605789"/>
                </a:lnTo>
                <a:lnTo>
                  <a:pt x="145946" y="600709"/>
                </a:lnTo>
                <a:lnTo>
                  <a:pt x="139293" y="596899"/>
                </a:lnTo>
                <a:lnTo>
                  <a:pt x="107830" y="571499"/>
                </a:lnTo>
                <a:lnTo>
                  <a:pt x="96149" y="560069"/>
                </a:lnTo>
                <a:lnTo>
                  <a:pt x="90515" y="554989"/>
                </a:lnTo>
                <a:lnTo>
                  <a:pt x="64569" y="523239"/>
                </a:lnTo>
                <a:lnTo>
                  <a:pt x="46653" y="496569"/>
                </a:lnTo>
                <a:lnTo>
                  <a:pt x="42593" y="490219"/>
                </a:lnTo>
                <a:lnTo>
                  <a:pt x="38703" y="482599"/>
                </a:lnTo>
                <a:lnTo>
                  <a:pt x="34987" y="476249"/>
                </a:lnTo>
                <a:lnTo>
                  <a:pt x="31451" y="468629"/>
                </a:lnTo>
                <a:lnTo>
                  <a:pt x="16487" y="430529"/>
                </a:lnTo>
                <a:lnTo>
                  <a:pt x="6215" y="392429"/>
                </a:lnTo>
                <a:lnTo>
                  <a:pt x="791" y="351789"/>
                </a:lnTo>
                <a:lnTo>
                  <a:pt x="0" y="336549"/>
                </a:lnTo>
                <a:lnTo>
                  <a:pt x="0" y="320039"/>
                </a:lnTo>
                <a:lnTo>
                  <a:pt x="3457" y="279399"/>
                </a:lnTo>
                <a:lnTo>
                  <a:pt x="7886" y="256539"/>
                </a:lnTo>
                <a:lnTo>
                  <a:pt x="9748" y="247649"/>
                </a:lnTo>
                <a:lnTo>
                  <a:pt x="21919" y="209549"/>
                </a:lnTo>
                <a:lnTo>
                  <a:pt x="31451" y="187959"/>
                </a:lnTo>
                <a:lnTo>
                  <a:pt x="34987" y="180339"/>
                </a:lnTo>
                <a:lnTo>
                  <a:pt x="38703" y="172719"/>
                </a:lnTo>
                <a:lnTo>
                  <a:pt x="42593" y="166369"/>
                </a:lnTo>
                <a:lnTo>
                  <a:pt x="46653" y="158749"/>
                </a:lnTo>
                <a:lnTo>
                  <a:pt x="50882" y="152399"/>
                </a:lnTo>
                <a:lnTo>
                  <a:pt x="55282" y="144779"/>
                </a:lnTo>
                <a:lnTo>
                  <a:pt x="59846" y="138429"/>
                </a:lnTo>
                <a:lnTo>
                  <a:pt x="85027" y="106679"/>
                </a:lnTo>
                <a:lnTo>
                  <a:pt x="90515" y="101599"/>
                </a:lnTo>
                <a:lnTo>
                  <a:pt x="96149" y="95249"/>
                </a:lnTo>
                <a:lnTo>
                  <a:pt x="101923" y="90169"/>
                </a:lnTo>
                <a:lnTo>
                  <a:pt x="107830" y="85089"/>
                </a:lnTo>
                <a:lnTo>
                  <a:pt x="113870" y="78739"/>
                </a:lnTo>
                <a:lnTo>
                  <a:pt x="120043" y="73659"/>
                </a:lnTo>
                <a:lnTo>
                  <a:pt x="126342" y="68579"/>
                </a:lnTo>
                <a:lnTo>
                  <a:pt x="132759" y="63499"/>
                </a:lnTo>
                <a:lnTo>
                  <a:pt x="139293" y="59689"/>
                </a:lnTo>
                <a:lnTo>
                  <a:pt x="145946" y="54609"/>
                </a:lnTo>
                <a:lnTo>
                  <a:pt x="152708" y="50799"/>
                </a:lnTo>
                <a:lnTo>
                  <a:pt x="159572" y="45719"/>
                </a:lnTo>
                <a:lnTo>
                  <a:pt x="173606" y="38099"/>
                </a:lnTo>
                <a:lnTo>
                  <a:pt x="188013" y="30479"/>
                </a:lnTo>
                <a:lnTo>
                  <a:pt x="195343" y="27939"/>
                </a:lnTo>
                <a:lnTo>
                  <a:pt x="202758" y="24129"/>
                </a:lnTo>
                <a:lnTo>
                  <a:pt x="248667" y="8889"/>
                </a:lnTo>
                <a:lnTo>
                  <a:pt x="256511" y="7619"/>
                </a:lnTo>
                <a:lnTo>
                  <a:pt x="264404" y="5079"/>
                </a:lnTo>
                <a:lnTo>
                  <a:pt x="288285" y="1269"/>
                </a:lnTo>
                <a:lnTo>
                  <a:pt x="368741" y="1269"/>
                </a:lnTo>
                <a:lnTo>
                  <a:pt x="392622" y="5079"/>
                </a:lnTo>
                <a:lnTo>
                  <a:pt x="400515" y="7619"/>
                </a:lnTo>
                <a:lnTo>
                  <a:pt x="408359" y="8889"/>
                </a:lnTo>
                <a:lnTo>
                  <a:pt x="454268" y="24129"/>
                </a:lnTo>
                <a:lnTo>
                  <a:pt x="461683" y="27939"/>
                </a:lnTo>
                <a:lnTo>
                  <a:pt x="469013" y="30479"/>
                </a:lnTo>
                <a:lnTo>
                  <a:pt x="328513" y="30479"/>
                </a:lnTo>
                <a:lnTo>
                  <a:pt x="308089" y="38099"/>
                </a:lnTo>
                <a:lnTo>
                  <a:pt x="260600" y="38099"/>
                </a:lnTo>
                <a:lnTo>
                  <a:pt x="210175" y="54609"/>
                </a:lnTo>
                <a:lnTo>
                  <a:pt x="163480" y="81279"/>
                </a:lnTo>
                <a:lnTo>
                  <a:pt x="122074" y="114299"/>
                </a:lnTo>
                <a:lnTo>
                  <a:pt x="87320" y="153669"/>
                </a:lnTo>
                <a:lnTo>
                  <a:pt x="60264" y="199389"/>
                </a:lnTo>
                <a:lnTo>
                  <a:pt x="53105" y="215899"/>
                </a:lnTo>
                <a:lnTo>
                  <a:pt x="227078" y="215899"/>
                </a:lnTo>
                <a:lnTo>
                  <a:pt x="226800" y="217169"/>
                </a:lnTo>
                <a:lnTo>
                  <a:pt x="637916" y="217169"/>
                </a:lnTo>
                <a:lnTo>
                  <a:pt x="640539" y="224789"/>
                </a:lnTo>
                <a:lnTo>
                  <a:pt x="642975" y="232409"/>
                </a:lnTo>
                <a:lnTo>
                  <a:pt x="645223" y="240029"/>
                </a:lnTo>
                <a:lnTo>
                  <a:pt x="647278" y="247649"/>
                </a:lnTo>
                <a:lnTo>
                  <a:pt x="42464" y="247649"/>
                </a:lnTo>
                <a:lnTo>
                  <a:pt x="37560" y="267969"/>
                </a:lnTo>
                <a:lnTo>
                  <a:pt x="34048" y="287019"/>
                </a:lnTo>
                <a:lnTo>
                  <a:pt x="31927" y="307339"/>
                </a:lnTo>
                <a:lnTo>
                  <a:pt x="31197" y="327659"/>
                </a:lnTo>
                <a:lnTo>
                  <a:pt x="31879" y="346709"/>
                </a:lnTo>
                <a:lnTo>
                  <a:pt x="33828" y="367029"/>
                </a:lnTo>
                <a:lnTo>
                  <a:pt x="37043" y="386079"/>
                </a:lnTo>
                <a:lnTo>
                  <a:pt x="41525" y="403859"/>
                </a:lnTo>
                <a:lnTo>
                  <a:pt x="648209" y="403859"/>
                </a:lnTo>
                <a:lnTo>
                  <a:pt x="647278" y="407669"/>
                </a:lnTo>
                <a:lnTo>
                  <a:pt x="645223" y="415289"/>
                </a:lnTo>
                <a:lnTo>
                  <a:pt x="642975" y="422909"/>
                </a:lnTo>
                <a:lnTo>
                  <a:pt x="640539" y="430529"/>
                </a:lnTo>
                <a:lnTo>
                  <a:pt x="638791" y="435609"/>
                </a:lnTo>
                <a:lnTo>
                  <a:pt x="51696" y="435609"/>
                </a:lnTo>
                <a:lnTo>
                  <a:pt x="58743" y="452119"/>
                </a:lnTo>
                <a:lnTo>
                  <a:pt x="85659" y="499109"/>
                </a:lnTo>
                <a:lnTo>
                  <a:pt x="120555" y="539749"/>
                </a:lnTo>
                <a:lnTo>
                  <a:pt x="162347" y="574039"/>
                </a:lnTo>
                <a:lnTo>
                  <a:pt x="193331" y="591819"/>
                </a:lnTo>
                <a:lnTo>
                  <a:pt x="209623" y="600709"/>
                </a:lnTo>
                <a:lnTo>
                  <a:pt x="226291" y="607059"/>
                </a:lnTo>
                <a:lnTo>
                  <a:pt x="260756" y="617219"/>
                </a:lnTo>
                <a:lnTo>
                  <a:pt x="304116" y="617219"/>
                </a:lnTo>
                <a:lnTo>
                  <a:pt x="328513" y="624839"/>
                </a:lnTo>
                <a:lnTo>
                  <a:pt x="469013" y="624839"/>
                </a:lnTo>
                <a:lnTo>
                  <a:pt x="461683" y="628649"/>
                </a:lnTo>
                <a:lnTo>
                  <a:pt x="454268" y="631189"/>
                </a:lnTo>
                <a:lnTo>
                  <a:pt x="446777" y="634999"/>
                </a:lnTo>
                <a:lnTo>
                  <a:pt x="416156" y="645159"/>
                </a:lnTo>
                <a:lnTo>
                  <a:pt x="408359" y="646429"/>
                </a:lnTo>
                <a:lnTo>
                  <a:pt x="400515" y="648969"/>
                </a:lnTo>
                <a:lnTo>
                  <a:pt x="360723" y="655319"/>
                </a:lnTo>
                <a:close/>
              </a:path>
              <a:path extrusionOk="0" h="656589" w="657225">
                <a:moveTo>
                  <a:pt x="461523" y="217169"/>
                </a:moveTo>
                <a:lnTo>
                  <a:pt x="429600" y="217169"/>
                </a:lnTo>
                <a:lnTo>
                  <a:pt x="416068" y="153669"/>
                </a:lnTo>
                <a:lnTo>
                  <a:pt x="397803" y="101599"/>
                </a:lnTo>
                <a:lnTo>
                  <a:pt x="376196" y="63499"/>
                </a:lnTo>
                <a:lnTo>
                  <a:pt x="352636" y="39369"/>
                </a:lnTo>
                <a:lnTo>
                  <a:pt x="328513" y="30479"/>
                </a:lnTo>
                <a:lnTo>
                  <a:pt x="469013" y="30479"/>
                </a:lnTo>
                <a:lnTo>
                  <a:pt x="483420" y="38099"/>
                </a:lnTo>
                <a:lnTo>
                  <a:pt x="396426" y="38099"/>
                </a:lnTo>
                <a:lnTo>
                  <a:pt x="417666" y="71119"/>
                </a:lnTo>
                <a:lnTo>
                  <a:pt x="435840" y="113029"/>
                </a:lnTo>
                <a:lnTo>
                  <a:pt x="450581" y="161289"/>
                </a:lnTo>
                <a:lnTo>
                  <a:pt x="461523" y="217169"/>
                </a:lnTo>
                <a:close/>
              </a:path>
              <a:path extrusionOk="0" h="656589" w="657225">
                <a:moveTo>
                  <a:pt x="227078" y="215899"/>
                </a:moveTo>
                <a:lnTo>
                  <a:pt x="195816" y="215899"/>
                </a:lnTo>
                <a:lnTo>
                  <a:pt x="206577" y="161289"/>
                </a:lnTo>
                <a:lnTo>
                  <a:pt x="221225" y="113029"/>
                </a:lnTo>
                <a:lnTo>
                  <a:pt x="239365" y="71119"/>
                </a:lnTo>
                <a:lnTo>
                  <a:pt x="260600" y="38099"/>
                </a:lnTo>
                <a:lnTo>
                  <a:pt x="308089" y="38099"/>
                </a:lnTo>
                <a:lnTo>
                  <a:pt x="304685" y="39369"/>
                </a:lnTo>
                <a:lnTo>
                  <a:pt x="281128" y="63499"/>
                </a:lnTo>
                <a:lnTo>
                  <a:pt x="259313" y="101599"/>
                </a:lnTo>
                <a:lnTo>
                  <a:pt x="240713" y="153669"/>
                </a:lnTo>
                <a:lnTo>
                  <a:pt x="227078" y="215899"/>
                </a:lnTo>
                <a:close/>
              </a:path>
              <a:path extrusionOk="0" h="656589" w="657225">
                <a:moveTo>
                  <a:pt x="637916" y="217169"/>
                </a:moveTo>
                <a:lnTo>
                  <a:pt x="603922" y="217169"/>
                </a:lnTo>
                <a:lnTo>
                  <a:pt x="596776" y="200659"/>
                </a:lnTo>
                <a:lnTo>
                  <a:pt x="588699" y="184149"/>
                </a:lnTo>
                <a:lnTo>
                  <a:pt x="558953" y="140969"/>
                </a:lnTo>
                <a:lnTo>
                  <a:pt x="521860" y="102869"/>
                </a:lnTo>
                <a:lnTo>
                  <a:pt x="478579" y="71119"/>
                </a:lnTo>
                <a:lnTo>
                  <a:pt x="446882" y="55879"/>
                </a:lnTo>
                <a:lnTo>
                  <a:pt x="430429" y="48259"/>
                </a:lnTo>
                <a:lnTo>
                  <a:pt x="396426" y="38099"/>
                </a:lnTo>
                <a:lnTo>
                  <a:pt x="483420" y="38099"/>
                </a:lnTo>
                <a:lnTo>
                  <a:pt x="497454" y="45719"/>
                </a:lnTo>
                <a:lnTo>
                  <a:pt x="504318" y="50799"/>
                </a:lnTo>
                <a:lnTo>
                  <a:pt x="511080" y="54609"/>
                </a:lnTo>
                <a:lnTo>
                  <a:pt x="517733" y="59689"/>
                </a:lnTo>
                <a:lnTo>
                  <a:pt x="524267" y="63499"/>
                </a:lnTo>
                <a:lnTo>
                  <a:pt x="530684" y="68579"/>
                </a:lnTo>
                <a:lnTo>
                  <a:pt x="536982" y="73659"/>
                </a:lnTo>
                <a:lnTo>
                  <a:pt x="543156" y="78739"/>
                </a:lnTo>
                <a:lnTo>
                  <a:pt x="549196" y="85089"/>
                </a:lnTo>
                <a:lnTo>
                  <a:pt x="555103" y="90169"/>
                </a:lnTo>
                <a:lnTo>
                  <a:pt x="560877" y="95249"/>
                </a:lnTo>
                <a:lnTo>
                  <a:pt x="566511" y="101599"/>
                </a:lnTo>
                <a:lnTo>
                  <a:pt x="571999" y="106679"/>
                </a:lnTo>
                <a:lnTo>
                  <a:pt x="597180" y="138429"/>
                </a:lnTo>
                <a:lnTo>
                  <a:pt x="606144" y="152399"/>
                </a:lnTo>
                <a:lnTo>
                  <a:pt x="610373" y="158749"/>
                </a:lnTo>
                <a:lnTo>
                  <a:pt x="614433" y="166369"/>
                </a:lnTo>
                <a:lnTo>
                  <a:pt x="618323" y="172719"/>
                </a:lnTo>
                <a:lnTo>
                  <a:pt x="622039" y="180339"/>
                </a:lnTo>
                <a:lnTo>
                  <a:pt x="625575" y="187959"/>
                </a:lnTo>
                <a:lnTo>
                  <a:pt x="628933" y="194309"/>
                </a:lnTo>
                <a:lnTo>
                  <a:pt x="632111" y="201929"/>
                </a:lnTo>
                <a:lnTo>
                  <a:pt x="635107" y="209549"/>
                </a:lnTo>
                <a:lnTo>
                  <a:pt x="637916" y="217169"/>
                </a:lnTo>
                <a:close/>
              </a:path>
              <a:path extrusionOk="0" h="656589" w="657225">
                <a:moveTo>
                  <a:pt x="222888" y="403859"/>
                </a:moveTo>
                <a:lnTo>
                  <a:pt x="191435" y="403859"/>
                </a:lnTo>
                <a:lnTo>
                  <a:pt x="189858" y="386079"/>
                </a:lnTo>
                <a:lnTo>
                  <a:pt x="188677" y="367029"/>
                </a:lnTo>
                <a:lnTo>
                  <a:pt x="187936" y="347979"/>
                </a:lnTo>
                <a:lnTo>
                  <a:pt x="187888" y="344169"/>
                </a:lnTo>
                <a:lnTo>
                  <a:pt x="187783" y="320039"/>
                </a:lnTo>
                <a:lnTo>
                  <a:pt x="187956" y="307339"/>
                </a:lnTo>
                <a:lnTo>
                  <a:pt x="188752" y="288289"/>
                </a:lnTo>
                <a:lnTo>
                  <a:pt x="190069" y="267969"/>
                </a:lnTo>
                <a:lnTo>
                  <a:pt x="191904" y="247649"/>
                </a:lnTo>
                <a:lnTo>
                  <a:pt x="223357" y="247649"/>
                </a:lnTo>
                <a:lnTo>
                  <a:pt x="221425" y="267969"/>
                </a:lnTo>
                <a:lnTo>
                  <a:pt x="220051" y="288289"/>
                </a:lnTo>
                <a:lnTo>
                  <a:pt x="219234" y="307339"/>
                </a:lnTo>
                <a:lnTo>
                  <a:pt x="219073" y="320039"/>
                </a:lnTo>
                <a:lnTo>
                  <a:pt x="219099" y="336549"/>
                </a:lnTo>
                <a:lnTo>
                  <a:pt x="219257" y="347979"/>
                </a:lnTo>
                <a:lnTo>
                  <a:pt x="220051" y="367029"/>
                </a:lnTo>
                <a:lnTo>
                  <a:pt x="221286" y="386079"/>
                </a:lnTo>
                <a:lnTo>
                  <a:pt x="222888" y="403859"/>
                </a:lnTo>
                <a:close/>
              </a:path>
              <a:path extrusionOk="0" h="656589" w="657225">
                <a:moveTo>
                  <a:pt x="465591" y="403859"/>
                </a:moveTo>
                <a:lnTo>
                  <a:pt x="434138" y="403859"/>
                </a:lnTo>
                <a:lnTo>
                  <a:pt x="435740" y="386079"/>
                </a:lnTo>
                <a:lnTo>
                  <a:pt x="436975" y="367029"/>
                </a:lnTo>
                <a:lnTo>
                  <a:pt x="437769" y="347979"/>
                </a:lnTo>
                <a:lnTo>
                  <a:pt x="437928" y="336549"/>
                </a:lnTo>
                <a:lnTo>
                  <a:pt x="437953" y="320039"/>
                </a:lnTo>
                <a:lnTo>
                  <a:pt x="437792" y="307339"/>
                </a:lnTo>
                <a:lnTo>
                  <a:pt x="436975" y="288289"/>
                </a:lnTo>
                <a:lnTo>
                  <a:pt x="435601" y="267969"/>
                </a:lnTo>
                <a:lnTo>
                  <a:pt x="433669" y="247649"/>
                </a:lnTo>
                <a:lnTo>
                  <a:pt x="465122" y="247649"/>
                </a:lnTo>
                <a:lnTo>
                  <a:pt x="466958" y="267969"/>
                </a:lnTo>
                <a:lnTo>
                  <a:pt x="468274" y="288289"/>
                </a:lnTo>
                <a:lnTo>
                  <a:pt x="469070" y="307339"/>
                </a:lnTo>
                <a:lnTo>
                  <a:pt x="469243" y="320039"/>
                </a:lnTo>
                <a:lnTo>
                  <a:pt x="469138" y="344169"/>
                </a:lnTo>
                <a:lnTo>
                  <a:pt x="469090" y="347979"/>
                </a:lnTo>
                <a:lnTo>
                  <a:pt x="468349" y="367029"/>
                </a:lnTo>
                <a:lnTo>
                  <a:pt x="467168" y="386079"/>
                </a:lnTo>
                <a:lnTo>
                  <a:pt x="465591" y="403859"/>
                </a:lnTo>
                <a:close/>
              </a:path>
              <a:path extrusionOk="0" h="656589" w="657225">
                <a:moveTo>
                  <a:pt x="648209" y="403859"/>
                </a:moveTo>
                <a:lnTo>
                  <a:pt x="615501" y="403859"/>
                </a:lnTo>
                <a:lnTo>
                  <a:pt x="619983" y="386079"/>
                </a:lnTo>
                <a:lnTo>
                  <a:pt x="623198" y="367029"/>
                </a:lnTo>
                <a:lnTo>
                  <a:pt x="625147" y="346709"/>
                </a:lnTo>
                <a:lnTo>
                  <a:pt x="625829" y="327659"/>
                </a:lnTo>
                <a:lnTo>
                  <a:pt x="625099" y="307339"/>
                </a:lnTo>
                <a:lnTo>
                  <a:pt x="622978" y="287019"/>
                </a:lnTo>
                <a:lnTo>
                  <a:pt x="619466" y="267969"/>
                </a:lnTo>
                <a:lnTo>
                  <a:pt x="614562" y="247649"/>
                </a:lnTo>
                <a:lnTo>
                  <a:pt x="647278" y="247649"/>
                </a:lnTo>
                <a:lnTo>
                  <a:pt x="649140" y="256539"/>
                </a:lnTo>
                <a:lnTo>
                  <a:pt x="650811" y="264159"/>
                </a:lnTo>
                <a:lnTo>
                  <a:pt x="652288" y="271779"/>
                </a:lnTo>
                <a:lnTo>
                  <a:pt x="656730" y="312419"/>
                </a:lnTo>
                <a:lnTo>
                  <a:pt x="657027" y="320039"/>
                </a:lnTo>
                <a:lnTo>
                  <a:pt x="657027" y="336549"/>
                </a:lnTo>
                <a:lnTo>
                  <a:pt x="653569" y="375919"/>
                </a:lnTo>
                <a:lnTo>
                  <a:pt x="649140" y="400049"/>
                </a:lnTo>
                <a:lnTo>
                  <a:pt x="648209" y="403859"/>
                </a:lnTo>
                <a:close/>
              </a:path>
              <a:path extrusionOk="0" h="656589" w="657225">
                <a:moveTo>
                  <a:pt x="304116" y="617219"/>
                </a:moveTo>
                <a:lnTo>
                  <a:pt x="260756" y="617219"/>
                </a:lnTo>
                <a:lnTo>
                  <a:pt x="239206" y="582929"/>
                </a:lnTo>
                <a:lnTo>
                  <a:pt x="220853" y="541019"/>
                </a:lnTo>
                <a:lnTo>
                  <a:pt x="206139" y="491489"/>
                </a:lnTo>
                <a:lnTo>
                  <a:pt x="195503" y="435609"/>
                </a:lnTo>
                <a:lnTo>
                  <a:pt x="226956" y="435609"/>
                </a:lnTo>
                <a:lnTo>
                  <a:pt x="240312" y="499109"/>
                </a:lnTo>
                <a:lnTo>
                  <a:pt x="258581" y="552449"/>
                </a:lnTo>
                <a:lnTo>
                  <a:pt x="280327" y="591819"/>
                </a:lnTo>
                <a:lnTo>
                  <a:pt x="304116" y="617219"/>
                </a:lnTo>
                <a:close/>
              </a:path>
              <a:path extrusionOk="0" h="656589" w="657225">
                <a:moveTo>
                  <a:pt x="469013" y="624839"/>
                </a:moveTo>
                <a:lnTo>
                  <a:pt x="328513" y="624839"/>
                </a:lnTo>
                <a:lnTo>
                  <a:pt x="352912" y="617219"/>
                </a:lnTo>
                <a:lnTo>
                  <a:pt x="376710" y="591819"/>
                </a:lnTo>
                <a:lnTo>
                  <a:pt x="398479" y="552449"/>
                </a:lnTo>
                <a:lnTo>
                  <a:pt x="416794" y="499109"/>
                </a:lnTo>
                <a:lnTo>
                  <a:pt x="430226" y="435609"/>
                </a:lnTo>
                <a:lnTo>
                  <a:pt x="461210" y="435609"/>
                </a:lnTo>
                <a:lnTo>
                  <a:pt x="450662" y="491489"/>
                </a:lnTo>
                <a:lnTo>
                  <a:pt x="436094" y="541019"/>
                </a:lnTo>
                <a:lnTo>
                  <a:pt x="417771" y="584199"/>
                </a:lnTo>
                <a:lnTo>
                  <a:pt x="395957" y="617219"/>
                </a:lnTo>
                <a:lnTo>
                  <a:pt x="483420" y="617219"/>
                </a:lnTo>
                <a:lnTo>
                  <a:pt x="469013" y="624839"/>
                </a:lnTo>
                <a:close/>
              </a:path>
              <a:path extrusionOk="0" h="656589" w="657225">
                <a:moveTo>
                  <a:pt x="483420" y="617219"/>
                </a:moveTo>
                <a:lnTo>
                  <a:pt x="396426" y="617219"/>
                </a:lnTo>
                <a:lnTo>
                  <a:pt x="413816" y="613409"/>
                </a:lnTo>
                <a:lnTo>
                  <a:pt x="447459" y="600709"/>
                </a:lnTo>
                <a:lnTo>
                  <a:pt x="494619" y="574039"/>
                </a:lnTo>
                <a:lnTo>
                  <a:pt x="536287" y="539749"/>
                </a:lnTo>
                <a:lnTo>
                  <a:pt x="571056" y="499109"/>
                </a:lnTo>
                <a:lnTo>
                  <a:pt x="597852" y="452119"/>
                </a:lnTo>
                <a:lnTo>
                  <a:pt x="604860" y="435609"/>
                </a:lnTo>
                <a:lnTo>
                  <a:pt x="638791" y="435609"/>
                </a:lnTo>
                <a:lnTo>
                  <a:pt x="622039" y="476249"/>
                </a:lnTo>
                <a:lnTo>
                  <a:pt x="618323" y="482599"/>
                </a:lnTo>
                <a:lnTo>
                  <a:pt x="614433" y="490219"/>
                </a:lnTo>
                <a:lnTo>
                  <a:pt x="610373" y="496569"/>
                </a:lnTo>
                <a:lnTo>
                  <a:pt x="606144" y="504189"/>
                </a:lnTo>
                <a:lnTo>
                  <a:pt x="601744" y="510539"/>
                </a:lnTo>
                <a:lnTo>
                  <a:pt x="577340" y="542289"/>
                </a:lnTo>
                <a:lnTo>
                  <a:pt x="560877" y="560069"/>
                </a:lnTo>
                <a:lnTo>
                  <a:pt x="555103" y="566419"/>
                </a:lnTo>
                <a:lnTo>
                  <a:pt x="524267" y="591819"/>
                </a:lnTo>
                <a:lnTo>
                  <a:pt x="511080" y="600709"/>
                </a:lnTo>
                <a:lnTo>
                  <a:pt x="504318" y="605789"/>
                </a:lnTo>
                <a:lnTo>
                  <a:pt x="490488" y="613409"/>
                </a:lnTo>
                <a:lnTo>
                  <a:pt x="483420" y="617219"/>
                </a:lnTo>
                <a:close/>
              </a:path>
              <a:path extrusionOk="0" h="656589" w="657225">
                <a:moveTo>
                  <a:pt x="344637" y="656589"/>
                </a:moveTo>
                <a:lnTo>
                  <a:pt x="312389" y="656589"/>
                </a:lnTo>
                <a:lnTo>
                  <a:pt x="304341" y="655319"/>
                </a:lnTo>
                <a:lnTo>
                  <a:pt x="352685" y="655319"/>
                </a:lnTo>
                <a:lnTo>
                  <a:pt x="344637" y="656589"/>
                </a:lnTo>
                <a:close/>
              </a:path>
            </a:pathLst>
          </a:custGeom>
          <a:solidFill>
            <a:srgbClr val="004AA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6"/>
          <p:cNvSpPr/>
          <p:nvPr/>
        </p:nvSpPr>
        <p:spPr>
          <a:xfrm>
            <a:off x="0" y="0"/>
            <a:ext cx="4677410" cy="675640"/>
          </a:xfrm>
          <a:custGeom>
            <a:rect b="b" l="l" r="r" t="t"/>
            <a:pathLst>
              <a:path extrusionOk="0" h="675640" w="4677410">
                <a:moveTo>
                  <a:pt x="3898348" y="675550"/>
                </a:moveTo>
                <a:lnTo>
                  <a:pt x="0" y="675550"/>
                </a:lnTo>
                <a:lnTo>
                  <a:pt x="0" y="0"/>
                </a:lnTo>
                <a:lnTo>
                  <a:pt x="4677162" y="0"/>
                </a:lnTo>
                <a:lnTo>
                  <a:pt x="3928588" y="664130"/>
                </a:lnTo>
                <a:lnTo>
                  <a:pt x="3921897" y="668998"/>
                </a:lnTo>
                <a:lnTo>
                  <a:pt x="3914494" y="672581"/>
                </a:lnTo>
                <a:lnTo>
                  <a:pt x="3906578" y="674793"/>
                </a:lnTo>
                <a:lnTo>
                  <a:pt x="3898348" y="67555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4" name="Google Shape;264;p26"/>
          <p:cNvGrpSpPr/>
          <p:nvPr/>
        </p:nvGrpSpPr>
        <p:grpSpPr>
          <a:xfrm>
            <a:off x="17259300" y="314325"/>
            <a:ext cx="714375" cy="714375"/>
            <a:chOff x="17259300" y="314325"/>
            <a:chExt cx="714375" cy="714375"/>
          </a:xfrm>
        </p:grpSpPr>
        <p:sp>
          <p:nvSpPr>
            <p:cNvPr id="265" name="Google Shape;265;p26"/>
            <p:cNvSpPr/>
            <p:nvPr/>
          </p:nvSpPr>
          <p:spPr>
            <a:xfrm>
              <a:off x="17259300" y="314325"/>
              <a:ext cx="714375" cy="714375"/>
            </a:xfrm>
            <a:custGeom>
              <a:rect b="b" l="l" r="r" t="t"/>
              <a:pathLst>
                <a:path extrusionOk="0" h="714375" w="714375">
                  <a:moveTo>
                    <a:pt x="357187" y="714375"/>
                  </a:moveTo>
                  <a:lnTo>
                    <a:pt x="308724" y="711113"/>
                  </a:lnTo>
                  <a:lnTo>
                    <a:pt x="262242" y="701614"/>
                  </a:lnTo>
                  <a:lnTo>
                    <a:pt x="218165" y="686301"/>
                  </a:lnTo>
                  <a:lnTo>
                    <a:pt x="176920" y="665602"/>
                  </a:lnTo>
                  <a:lnTo>
                    <a:pt x="138932" y="639942"/>
                  </a:lnTo>
                  <a:lnTo>
                    <a:pt x="104627" y="609747"/>
                  </a:lnTo>
                  <a:lnTo>
                    <a:pt x="74432" y="575442"/>
                  </a:lnTo>
                  <a:lnTo>
                    <a:pt x="48772" y="537454"/>
                  </a:lnTo>
                  <a:lnTo>
                    <a:pt x="28073" y="496209"/>
                  </a:lnTo>
                  <a:lnTo>
                    <a:pt x="12760" y="452132"/>
                  </a:lnTo>
                  <a:lnTo>
                    <a:pt x="3261" y="405650"/>
                  </a:lnTo>
                  <a:lnTo>
                    <a:pt x="0" y="357187"/>
                  </a:lnTo>
                  <a:lnTo>
                    <a:pt x="3261" y="308724"/>
                  </a:lnTo>
                  <a:lnTo>
                    <a:pt x="12760" y="262242"/>
                  </a:lnTo>
                  <a:lnTo>
                    <a:pt x="28073" y="218165"/>
                  </a:lnTo>
                  <a:lnTo>
                    <a:pt x="48772" y="176920"/>
                  </a:lnTo>
                  <a:lnTo>
                    <a:pt x="74432" y="138932"/>
                  </a:lnTo>
                  <a:lnTo>
                    <a:pt x="104627" y="104627"/>
                  </a:lnTo>
                  <a:lnTo>
                    <a:pt x="138932" y="74432"/>
                  </a:lnTo>
                  <a:lnTo>
                    <a:pt x="176920" y="48772"/>
                  </a:lnTo>
                  <a:lnTo>
                    <a:pt x="218165" y="28073"/>
                  </a:lnTo>
                  <a:lnTo>
                    <a:pt x="262242" y="12760"/>
                  </a:lnTo>
                  <a:lnTo>
                    <a:pt x="308724" y="3261"/>
                  </a:lnTo>
                  <a:lnTo>
                    <a:pt x="357187" y="0"/>
                  </a:lnTo>
                  <a:lnTo>
                    <a:pt x="405650" y="3261"/>
                  </a:lnTo>
                  <a:lnTo>
                    <a:pt x="452132" y="12760"/>
                  </a:lnTo>
                  <a:lnTo>
                    <a:pt x="496209" y="28073"/>
                  </a:lnTo>
                  <a:lnTo>
                    <a:pt x="537454" y="48772"/>
                  </a:lnTo>
                  <a:lnTo>
                    <a:pt x="575442" y="74432"/>
                  </a:lnTo>
                  <a:lnTo>
                    <a:pt x="609747" y="104627"/>
                  </a:lnTo>
                  <a:lnTo>
                    <a:pt x="639942" y="138932"/>
                  </a:lnTo>
                  <a:lnTo>
                    <a:pt x="665602" y="176920"/>
                  </a:lnTo>
                  <a:lnTo>
                    <a:pt x="686301" y="218165"/>
                  </a:lnTo>
                  <a:lnTo>
                    <a:pt x="701614" y="262242"/>
                  </a:lnTo>
                  <a:lnTo>
                    <a:pt x="711113" y="308724"/>
                  </a:lnTo>
                  <a:lnTo>
                    <a:pt x="714375" y="357187"/>
                  </a:lnTo>
                  <a:lnTo>
                    <a:pt x="711113" y="405650"/>
                  </a:lnTo>
                  <a:lnTo>
                    <a:pt x="701614" y="452132"/>
                  </a:lnTo>
                  <a:lnTo>
                    <a:pt x="686301" y="496209"/>
                  </a:lnTo>
                  <a:lnTo>
                    <a:pt x="665602" y="537454"/>
                  </a:lnTo>
                  <a:lnTo>
                    <a:pt x="639942" y="575442"/>
                  </a:lnTo>
                  <a:lnTo>
                    <a:pt x="609747" y="609747"/>
                  </a:lnTo>
                  <a:lnTo>
                    <a:pt x="575442" y="639942"/>
                  </a:lnTo>
                  <a:lnTo>
                    <a:pt x="537454" y="665602"/>
                  </a:lnTo>
                  <a:lnTo>
                    <a:pt x="496209" y="686301"/>
                  </a:lnTo>
                  <a:lnTo>
                    <a:pt x="452132" y="701614"/>
                  </a:lnTo>
                  <a:lnTo>
                    <a:pt x="405650" y="711113"/>
                  </a:lnTo>
                  <a:lnTo>
                    <a:pt x="357187" y="714375"/>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6"/>
            <p:cNvSpPr/>
            <p:nvPr/>
          </p:nvSpPr>
          <p:spPr>
            <a:xfrm>
              <a:off x="17410553" y="496694"/>
              <a:ext cx="419734" cy="349885"/>
            </a:xfrm>
            <a:custGeom>
              <a:rect b="b" l="l" r="r" t="t"/>
              <a:pathLst>
                <a:path extrusionOk="0" h="349884" w="419734">
                  <a:moveTo>
                    <a:pt x="419736" y="174727"/>
                  </a:moveTo>
                  <a:lnTo>
                    <a:pt x="245009" y="349454"/>
                  </a:lnTo>
                  <a:lnTo>
                    <a:pt x="210031" y="314476"/>
                  </a:lnTo>
                  <a:lnTo>
                    <a:pt x="325075" y="199431"/>
                  </a:lnTo>
                  <a:lnTo>
                    <a:pt x="1" y="199513"/>
                  </a:lnTo>
                  <a:lnTo>
                    <a:pt x="0" y="150103"/>
                  </a:lnTo>
                  <a:lnTo>
                    <a:pt x="325075" y="150022"/>
                  </a:lnTo>
                  <a:lnTo>
                    <a:pt x="360053" y="115044"/>
                  </a:lnTo>
                  <a:lnTo>
                    <a:pt x="419736" y="174727"/>
                  </a:lnTo>
                  <a:close/>
                </a:path>
                <a:path extrusionOk="0" h="349884" w="419734">
                  <a:moveTo>
                    <a:pt x="360053" y="115044"/>
                  </a:moveTo>
                  <a:lnTo>
                    <a:pt x="325075" y="150022"/>
                  </a:lnTo>
                  <a:lnTo>
                    <a:pt x="210031" y="34978"/>
                  </a:lnTo>
                  <a:lnTo>
                    <a:pt x="245009" y="0"/>
                  </a:lnTo>
                  <a:lnTo>
                    <a:pt x="360053" y="1150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7" name="Google Shape;267;p26"/>
          <p:cNvGrpSpPr/>
          <p:nvPr/>
        </p:nvGrpSpPr>
        <p:grpSpPr>
          <a:xfrm>
            <a:off x="0" y="6331388"/>
            <a:ext cx="18288470" cy="3952464"/>
            <a:chOff x="0" y="6331388"/>
            <a:chExt cx="18288470" cy="3952464"/>
          </a:xfrm>
        </p:grpSpPr>
        <p:sp>
          <p:nvSpPr>
            <p:cNvPr id="268" name="Google Shape;268;p26"/>
            <p:cNvSpPr/>
            <p:nvPr/>
          </p:nvSpPr>
          <p:spPr>
            <a:xfrm>
              <a:off x="14009205" y="6331388"/>
              <a:ext cx="4279265" cy="2791460"/>
            </a:xfrm>
            <a:custGeom>
              <a:rect b="b" l="l" r="r" t="t"/>
              <a:pathLst>
                <a:path extrusionOk="0" h="2791459" w="4279265">
                  <a:moveTo>
                    <a:pt x="0" y="2749428"/>
                  </a:moveTo>
                  <a:lnTo>
                    <a:pt x="0" y="41687"/>
                  </a:lnTo>
                  <a:lnTo>
                    <a:pt x="3271" y="25442"/>
                  </a:lnTo>
                  <a:lnTo>
                    <a:pt x="12200" y="12193"/>
                  </a:lnTo>
                  <a:lnTo>
                    <a:pt x="25455" y="3269"/>
                  </a:lnTo>
                  <a:lnTo>
                    <a:pt x="41709" y="0"/>
                  </a:lnTo>
                  <a:lnTo>
                    <a:pt x="4278794" y="0"/>
                  </a:lnTo>
                  <a:lnTo>
                    <a:pt x="4278794" y="2791116"/>
                  </a:lnTo>
                  <a:lnTo>
                    <a:pt x="41709" y="2791116"/>
                  </a:lnTo>
                  <a:lnTo>
                    <a:pt x="25455" y="2787846"/>
                  </a:lnTo>
                  <a:lnTo>
                    <a:pt x="12200" y="2778922"/>
                  </a:lnTo>
                  <a:lnTo>
                    <a:pt x="3271" y="2765674"/>
                  </a:lnTo>
                  <a:lnTo>
                    <a:pt x="0" y="2749428"/>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9" name="Google Shape;269;p26"/>
            <p:cNvPicPr preferRelativeResize="0"/>
            <p:nvPr/>
          </p:nvPicPr>
          <p:blipFill rotWithShape="1">
            <a:blip r:embed="rId3">
              <a:alphaModFix/>
            </a:blip>
            <a:srcRect b="0" l="0" r="0" t="0"/>
            <a:stretch/>
          </p:blipFill>
          <p:spPr>
            <a:xfrm>
              <a:off x="0" y="6673878"/>
              <a:ext cx="18287999" cy="3609974"/>
            </a:xfrm>
            <a:prstGeom prst="rect">
              <a:avLst/>
            </a:prstGeom>
            <a:noFill/>
            <a:ln>
              <a:noFill/>
            </a:ln>
          </p:spPr>
        </p:pic>
        <p:sp>
          <p:nvSpPr>
            <p:cNvPr id="270" name="Google Shape;270;p26"/>
            <p:cNvSpPr/>
            <p:nvPr/>
          </p:nvSpPr>
          <p:spPr>
            <a:xfrm>
              <a:off x="14131956" y="6627396"/>
              <a:ext cx="4156075" cy="38100"/>
            </a:xfrm>
            <a:custGeom>
              <a:rect b="b" l="l" r="r" t="t"/>
              <a:pathLst>
                <a:path extrusionOk="0" h="38100" w="4156075">
                  <a:moveTo>
                    <a:pt x="4156042" y="38099"/>
                  </a:moveTo>
                  <a:lnTo>
                    <a:pt x="19875" y="38099"/>
                  </a:lnTo>
                  <a:lnTo>
                    <a:pt x="11739" y="36730"/>
                  </a:lnTo>
                  <a:lnTo>
                    <a:pt x="5465" y="32860"/>
                  </a:lnTo>
                  <a:lnTo>
                    <a:pt x="1428" y="26848"/>
                  </a:lnTo>
                  <a:lnTo>
                    <a:pt x="0" y="19049"/>
                  </a:lnTo>
                  <a:lnTo>
                    <a:pt x="1428" y="11251"/>
                  </a:lnTo>
                  <a:lnTo>
                    <a:pt x="5465" y="5238"/>
                  </a:lnTo>
                  <a:lnTo>
                    <a:pt x="11739" y="1368"/>
                  </a:lnTo>
                  <a:lnTo>
                    <a:pt x="19874" y="0"/>
                  </a:lnTo>
                  <a:lnTo>
                    <a:pt x="4156042" y="0"/>
                  </a:lnTo>
                  <a:lnTo>
                    <a:pt x="4156042" y="380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1" name="Google Shape;271;p26"/>
          <p:cNvSpPr txBox="1"/>
          <p:nvPr>
            <p:ph type="title"/>
          </p:nvPr>
        </p:nvSpPr>
        <p:spPr>
          <a:xfrm>
            <a:off x="1016000" y="2061168"/>
            <a:ext cx="15900300" cy="1062000"/>
          </a:xfrm>
          <a:prstGeom prst="rect">
            <a:avLst/>
          </a:prstGeom>
          <a:noFill/>
          <a:ln>
            <a:noFill/>
          </a:ln>
        </p:spPr>
        <p:txBody>
          <a:bodyPr anchorCtr="0" anchor="t" bIns="0" lIns="0" spcFirstLastPara="1" rIns="0" wrap="square" tIns="137150">
            <a:spAutoFit/>
          </a:bodyPr>
          <a:lstStyle/>
          <a:p>
            <a:pPr indent="0" lvl="0" marL="12700" marR="5080" rtl="0" algn="ctr">
              <a:lnSpc>
                <a:spcPct val="126166"/>
              </a:lnSpc>
              <a:spcBef>
                <a:spcPts val="0"/>
              </a:spcBef>
              <a:spcAft>
                <a:spcPts val="0"/>
              </a:spcAft>
              <a:buNone/>
            </a:pPr>
            <a:r>
              <a:rPr lang="en-GB" sz="6000">
                <a:solidFill>
                  <a:srgbClr val="000000"/>
                </a:solidFill>
                <a:latin typeface="Verdana"/>
                <a:ea typeface="Verdana"/>
                <a:cs typeface="Verdana"/>
                <a:sym typeface="Verdana"/>
              </a:rPr>
              <a:t>Let’s Build the Future</a:t>
            </a:r>
            <a:r>
              <a:rPr lang="en-GB" sz="6000">
                <a:solidFill>
                  <a:srgbClr val="000000"/>
                </a:solidFill>
                <a:latin typeface="Verdana"/>
                <a:ea typeface="Verdana"/>
                <a:cs typeface="Verdana"/>
                <a:sym typeface="Verdana"/>
              </a:rPr>
              <a:t> </a:t>
            </a:r>
            <a:endParaRPr sz="6000">
              <a:latin typeface="Verdana"/>
              <a:ea typeface="Verdana"/>
              <a:cs typeface="Verdana"/>
              <a:sym typeface="Verdana"/>
            </a:endParaRPr>
          </a:p>
        </p:txBody>
      </p:sp>
      <p:sp>
        <p:nvSpPr>
          <p:cNvPr id="272" name="Google Shape;272;p26"/>
          <p:cNvSpPr txBox="1"/>
          <p:nvPr/>
        </p:nvSpPr>
        <p:spPr>
          <a:xfrm>
            <a:off x="2027608" y="4967222"/>
            <a:ext cx="3790315" cy="918844"/>
          </a:xfrm>
          <a:prstGeom prst="rect">
            <a:avLst/>
          </a:prstGeom>
          <a:noFill/>
          <a:ln>
            <a:noFill/>
          </a:ln>
        </p:spPr>
        <p:txBody>
          <a:bodyPr anchorCtr="0" anchor="t" bIns="0" lIns="0" spcFirstLastPara="1" rIns="0" wrap="square" tIns="168275">
            <a:spAutoFit/>
          </a:bodyPr>
          <a:lstStyle/>
          <a:p>
            <a:pPr indent="0" lvl="0" marL="12700" marR="0" rtl="0" algn="l">
              <a:lnSpc>
                <a:spcPct val="100000"/>
              </a:lnSpc>
              <a:spcBef>
                <a:spcPts val="0"/>
              </a:spcBef>
              <a:spcAft>
                <a:spcPts val="0"/>
              </a:spcAft>
              <a:buNone/>
            </a:pPr>
            <a:r>
              <a:rPr b="1" lang="en-GB" sz="2200">
                <a:solidFill>
                  <a:schemeClr val="dk1"/>
                </a:solidFill>
                <a:latin typeface="Tahoma"/>
                <a:ea typeface="Tahoma"/>
                <a:cs typeface="Tahoma"/>
                <a:sym typeface="Tahoma"/>
              </a:rPr>
              <a:t>EMAIL ADDRESS</a:t>
            </a:r>
            <a:endParaRPr sz="2200">
              <a:solidFill>
                <a:schemeClr val="dk1"/>
              </a:solidFill>
              <a:latin typeface="Tahoma"/>
              <a:ea typeface="Tahoma"/>
              <a:cs typeface="Tahoma"/>
              <a:sym typeface="Tahoma"/>
            </a:endParaRPr>
          </a:p>
          <a:p>
            <a:pPr indent="0" lvl="0" marL="12700" marR="0" rtl="0" algn="l">
              <a:lnSpc>
                <a:spcPct val="100000"/>
              </a:lnSpc>
              <a:spcBef>
                <a:spcPts val="1005"/>
              </a:spcBef>
              <a:spcAft>
                <a:spcPts val="0"/>
              </a:spcAft>
              <a:buNone/>
            </a:pPr>
            <a:r>
              <a:rPr lang="en-GB" sz="1800">
                <a:solidFill>
                  <a:schemeClr val="dk1"/>
                </a:solidFill>
                <a:latin typeface="Verdana"/>
                <a:ea typeface="Verdana"/>
                <a:cs typeface="Verdana"/>
                <a:sym typeface="Verdana"/>
              </a:rPr>
              <a:t>pavel.pravosud@fintechsdev.com</a:t>
            </a:r>
            <a:endParaRPr sz="1800">
              <a:solidFill>
                <a:schemeClr val="dk1"/>
              </a:solidFill>
              <a:latin typeface="Verdana"/>
              <a:ea typeface="Verdana"/>
              <a:cs typeface="Verdana"/>
              <a:sym typeface="Verdana"/>
            </a:endParaRPr>
          </a:p>
        </p:txBody>
      </p:sp>
      <p:sp>
        <p:nvSpPr>
          <p:cNvPr id="273" name="Google Shape;273;p26"/>
          <p:cNvSpPr txBox="1"/>
          <p:nvPr/>
        </p:nvSpPr>
        <p:spPr>
          <a:xfrm>
            <a:off x="7964571" y="5136011"/>
            <a:ext cx="2342515" cy="8159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2200">
                <a:solidFill>
                  <a:schemeClr val="dk1"/>
                </a:solidFill>
                <a:latin typeface="Tahoma"/>
                <a:ea typeface="Tahoma"/>
                <a:cs typeface="Tahoma"/>
                <a:sym typeface="Tahoma"/>
              </a:rPr>
              <a:t>PHONE NUMBER</a:t>
            </a:r>
            <a:endParaRPr sz="2200">
              <a:solidFill>
                <a:schemeClr val="dk1"/>
              </a:solidFill>
              <a:latin typeface="Tahoma"/>
              <a:ea typeface="Tahoma"/>
              <a:cs typeface="Tahoma"/>
              <a:sym typeface="Tahoma"/>
            </a:endParaRPr>
          </a:p>
          <a:p>
            <a:pPr indent="0" lvl="0" marL="12700" marR="0" rtl="0" algn="l">
              <a:lnSpc>
                <a:spcPct val="100000"/>
              </a:lnSpc>
              <a:spcBef>
                <a:spcPts val="1420"/>
              </a:spcBef>
              <a:spcAft>
                <a:spcPts val="0"/>
              </a:spcAft>
              <a:buNone/>
            </a:pPr>
            <a:r>
              <a:rPr lang="en-GB" sz="1800">
                <a:solidFill>
                  <a:schemeClr val="dk1"/>
                </a:solidFill>
                <a:latin typeface="Verdana"/>
                <a:ea typeface="Verdana"/>
                <a:cs typeface="Verdana"/>
                <a:sym typeface="Verdana"/>
              </a:rPr>
              <a:t>+34-650-374-849</a:t>
            </a:r>
            <a:endParaRPr sz="1800">
              <a:solidFill>
                <a:schemeClr val="dk1"/>
              </a:solidFill>
              <a:latin typeface="Verdana"/>
              <a:ea typeface="Verdana"/>
              <a:cs typeface="Verdana"/>
              <a:sym typeface="Verdana"/>
            </a:endParaRPr>
          </a:p>
        </p:txBody>
      </p:sp>
      <p:sp>
        <p:nvSpPr>
          <p:cNvPr id="274" name="Google Shape;274;p26"/>
          <p:cNvSpPr txBox="1"/>
          <p:nvPr/>
        </p:nvSpPr>
        <p:spPr>
          <a:xfrm>
            <a:off x="13993085" y="5136011"/>
            <a:ext cx="2481000" cy="805500"/>
          </a:xfrm>
          <a:prstGeom prst="rect">
            <a:avLst/>
          </a:prstGeom>
          <a:noFill/>
          <a:ln>
            <a:noFill/>
          </a:ln>
        </p:spPr>
        <p:txBody>
          <a:bodyPr anchorCtr="0" anchor="t" bIns="0" lIns="0" spcFirstLastPara="1" rIns="0" wrap="square" tIns="12700">
            <a:spAutoFit/>
          </a:bodyPr>
          <a:lstStyle/>
          <a:p>
            <a:pPr indent="0" lvl="0" marL="40640" marR="0" rtl="0" algn="l">
              <a:lnSpc>
                <a:spcPct val="100000"/>
              </a:lnSpc>
              <a:spcBef>
                <a:spcPts val="0"/>
              </a:spcBef>
              <a:spcAft>
                <a:spcPts val="0"/>
              </a:spcAft>
              <a:buNone/>
            </a:pPr>
            <a:r>
              <a:rPr b="1" lang="en-GB" sz="2200">
                <a:solidFill>
                  <a:schemeClr val="dk1"/>
                </a:solidFill>
                <a:latin typeface="Tahoma"/>
                <a:ea typeface="Tahoma"/>
                <a:cs typeface="Tahoma"/>
                <a:sym typeface="Tahoma"/>
              </a:rPr>
              <a:t>WEBSITE</a:t>
            </a:r>
            <a:endParaRPr sz="2200">
              <a:solidFill>
                <a:schemeClr val="dk1"/>
              </a:solidFill>
              <a:latin typeface="Tahoma"/>
              <a:ea typeface="Tahoma"/>
              <a:cs typeface="Tahoma"/>
              <a:sym typeface="Tahoma"/>
            </a:endParaRPr>
          </a:p>
          <a:p>
            <a:pPr indent="0" lvl="0" marL="12700" marR="0" rtl="0" algn="l">
              <a:lnSpc>
                <a:spcPct val="100000"/>
              </a:lnSpc>
              <a:spcBef>
                <a:spcPts val="1380"/>
              </a:spcBef>
              <a:spcAft>
                <a:spcPts val="0"/>
              </a:spcAft>
              <a:buNone/>
            </a:pPr>
            <a:r>
              <a:rPr lang="en-GB" sz="1800">
                <a:solidFill>
                  <a:schemeClr val="dk1"/>
                </a:solidFill>
                <a:latin typeface="Verdana"/>
                <a:ea typeface="Verdana"/>
                <a:cs typeface="Verdana"/>
                <a:sym typeface="Verdana"/>
              </a:rPr>
              <a:t>www.aldriv.com</a:t>
            </a:r>
            <a:endParaRPr sz="1800">
              <a:solidFill>
                <a:schemeClr val="dk1"/>
              </a:solidFill>
              <a:latin typeface="Verdana"/>
              <a:ea typeface="Verdana"/>
              <a:cs typeface="Verdana"/>
              <a:sym typeface="Verdana"/>
            </a:endParaRPr>
          </a:p>
        </p:txBody>
      </p:sp>
      <p:sp>
        <p:nvSpPr>
          <p:cNvPr id="275" name="Google Shape;275;p26"/>
          <p:cNvSpPr txBox="1"/>
          <p:nvPr/>
        </p:nvSpPr>
        <p:spPr>
          <a:xfrm>
            <a:off x="3513450" y="3263700"/>
            <a:ext cx="10761600" cy="12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chemeClr val="dk1"/>
                </a:solidFill>
                <a:latin typeface="Calibri"/>
                <a:ea typeface="Calibri"/>
                <a:cs typeface="Calibri"/>
                <a:sym typeface="Calibri"/>
              </a:rPr>
              <a:t>Join us in revolutionizing business banking for SMEs</a:t>
            </a:r>
            <a:endParaRPr sz="27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nvSpPr>
        <p:spPr>
          <a:xfrm>
            <a:off x="1016000" y="8898921"/>
            <a:ext cx="12001500" cy="360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200">
                <a:solidFill>
                  <a:srgbClr val="FFFFFF"/>
                </a:solidFill>
                <a:latin typeface="Verdana"/>
                <a:ea typeface="Verdana"/>
                <a:cs typeface="Verdana"/>
                <a:sym typeface="Verdana"/>
              </a:rPr>
              <a:t>FINTECHSDEV</a:t>
            </a:r>
            <a:r>
              <a:rPr lang="en-GB" sz="2200">
                <a:solidFill>
                  <a:srgbClr val="FFFFFF"/>
                </a:solidFill>
                <a:latin typeface="Verdana"/>
                <a:ea typeface="Verdana"/>
                <a:cs typeface="Verdana"/>
                <a:sym typeface="Verdana"/>
              </a:rPr>
              <a:t> - BRINGING THE LATEST FINANCIAL TECHNOLOGIES TO YOU</a:t>
            </a:r>
            <a:endParaRPr sz="2200">
              <a:solidFill>
                <a:schemeClr val="dk1"/>
              </a:solidFill>
              <a:latin typeface="Verdana"/>
              <a:ea typeface="Verdana"/>
              <a:cs typeface="Verdana"/>
              <a:sym typeface="Verdana"/>
            </a:endParaRPr>
          </a:p>
        </p:txBody>
      </p:sp>
      <p:sp>
        <p:nvSpPr>
          <p:cNvPr id="281" name="Google Shape;281;p27"/>
          <p:cNvSpPr txBox="1"/>
          <p:nvPr/>
        </p:nvSpPr>
        <p:spPr>
          <a:xfrm>
            <a:off x="457200" y="7200900"/>
            <a:ext cx="81534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6500">
                <a:solidFill>
                  <a:schemeClr val="lt2"/>
                </a:solidFill>
                <a:latin typeface="Calibri"/>
                <a:ea typeface="Calibri"/>
                <a:cs typeface="Calibri"/>
                <a:sym typeface="Calibri"/>
              </a:rPr>
              <a:t>	</a:t>
            </a:r>
            <a:r>
              <a:rPr b="1" lang="en-GB" sz="7000">
                <a:solidFill>
                  <a:schemeClr val="lt2"/>
                </a:solidFill>
                <a:latin typeface="Verdana"/>
                <a:ea typeface="Verdana"/>
                <a:cs typeface="Verdana"/>
                <a:sym typeface="Verdana"/>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 name="Shape 55"/>
        <p:cNvGrpSpPr/>
        <p:nvPr/>
      </p:nvGrpSpPr>
      <p:grpSpPr>
        <a:xfrm>
          <a:off x="0" y="0"/>
          <a:ext cx="0" cy="0"/>
          <a:chOff x="0" y="0"/>
          <a:chExt cx="0" cy="0"/>
        </a:xfrm>
      </p:grpSpPr>
      <p:grpSp>
        <p:nvGrpSpPr>
          <p:cNvPr id="56" name="Google Shape;56;p2"/>
          <p:cNvGrpSpPr/>
          <p:nvPr/>
        </p:nvGrpSpPr>
        <p:grpSpPr>
          <a:xfrm>
            <a:off x="0" y="1028700"/>
            <a:ext cx="7610473" cy="9258800"/>
            <a:chOff x="0" y="1028700"/>
            <a:chExt cx="7610473" cy="9258800"/>
          </a:xfrm>
        </p:grpSpPr>
        <p:sp>
          <p:nvSpPr>
            <p:cNvPr id="57" name="Google Shape;57;p2"/>
            <p:cNvSpPr/>
            <p:nvPr/>
          </p:nvSpPr>
          <p:spPr>
            <a:xfrm>
              <a:off x="0" y="7609070"/>
              <a:ext cx="3813810" cy="2678430"/>
            </a:xfrm>
            <a:custGeom>
              <a:rect b="b" l="l" r="r" t="t"/>
              <a:pathLst>
                <a:path extrusionOk="0" h="2678429" w="3813810">
                  <a:moveTo>
                    <a:pt x="0" y="0"/>
                  </a:moveTo>
                  <a:lnTo>
                    <a:pt x="3765718" y="0"/>
                  </a:lnTo>
                  <a:lnTo>
                    <a:pt x="3784215" y="3718"/>
                  </a:lnTo>
                  <a:lnTo>
                    <a:pt x="3799301" y="13866"/>
                  </a:lnTo>
                  <a:lnTo>
                    <a:pt x="3809462" y="28933"/>
                  </a:lnTo>
                  <a:lnTo>
                    <a:pt x="3813185" y="47407"/>
                  </a:lnTo>
                  <a:lnTo>
                    <a:pt x="3813185" y="2677929"/>
                  </a:lnTo>
                  <a:lnTo>
                    <a:pt x="0" y="2677929"/>
                  </a:lnTo>
                  <a:lnTo>
                    <a:pt x="0" y="0"/>
                  </a:lnTo>
                  <a:close/>
                </a:path>
              </a:pathLst>
            </a:custGeom>
            <a:solidFill>
              <a:srgbClr val="0409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 name="Google Shape;58;p2"/>
            <p:cNvPicPr preferRelativeResize="0"/>
            <p:nvPr/>
          </p:nvPicPr>
          <p:blipFill rotWithShape="1">
            <a:blip r:embed="rId3">
              <a:alphaModFix/>
            </a:blip>
            <a:srcRect b="0" l="0" r="0" t="0"/>
            <a:stretch/>
          </p:blipFill>
          <p:spPr>
            <a:xfrm>
              <a:off x="1028699" y="1028700"/>
              <a:ext cx="6581774" cy="8229599"/>
            </a:xfrm>
            <a:prstGeom prst="rect">
              <a:avLst/>
            </a:prstGeom>
            <a:noFill/>
            <a:ln>
              <a:noFill/>
            </a:ln>
          </p:spPr>
        </p:pic>
      </p:grpSp>
      <p:grpSp>
        <p:nvGrpSpPr>
          <p:cNvPr id="59" name="Google Shape;59;p2"/>
          <p:cNvGrpSpPr/>
          <p:nvPr/>
        </p:nvGrpSpPr>
        <p:grpSpPr>
          <a:xfrm>
            <a:off x="17259300" y="314325"/>
            <a:ext cx="714375" cy="714375"/>
            <a:chOff x="17259300" y="314325"/>
            <a:chExt cx="714375" cy="714375"/>
          </a:xfrm>
        </p:grpSpPr>
        <p:sp>
          <p:nvSpPr>
            <p:cNvPr id="60" name="Google Shape;60;p2"/>
            <p:cNvSpPr/>
            <p:nvPr/>
          </p:nvSpPr>
          <p:spPr>
            <a:xfrm>
              <a:off x="17259300" y="314325"/>
              <a:ext cx="714375" cy="714375"/>
            </a:xfrm>
            <a:custGeom>
              <a:rect b="b" l="l" r="r" t="t"/>
              <a:pathLst>
                <a:path extrusionOk="0" h="714375" w="714375">
                  <a:moveTo>
                    <a:pt x="357187" y="714375"/>
                  </a:moveTo>
                  <a:lnTo>
                    <a:pt x="308724" y="711113"/>
                  </a:lnTo>
                  <a:lnTo>
                    <a:pt x="262242" y="701614"/>
                  </a:lnTo>
                  <a:lnTo>
                    <a:pt x="218165" y="686301"/>
                  </a:lnTo>
                  <a:lnTo>
                    <a:pt x="176920" y="665602"/>
                  </a:lnTo>
                  <a:lnTo>
                    <a:pt x="138932" y="639942"/>
                  </a:lnTo>
                  <a:lnTo>
                    <a:pt x="104627" y="609747"/>
                  </a:lnTo>
                  <a:lnTo>
                    <a:pt x="74432" y="575442"/>
                  </a:lnTo>
                  <a:lnTo>
                    <a:pt x="48772" y="537454"/>
                  </a:lnTo>
                  <a:lnTo>
                    <a:pt x="28073" y="496209"/>
                  </a:lnTo>
                  <a:lnTo>
                    <a:pt x="12760" y="452132"/>
                  </a:lnTo>
                  <a:lnTo>
                    <a:pt x="3261" y="405650"/>
                  </a:lnTo>
                  <a:lnTo>
                    <a:pt x="0" y="357187"/>
                  </a:lnTo>
                  <a:lnTo>
                    <a:pt x="3261" y="308724"/>
                  </a:lnTo>
                  <a:lnTo>
                    <a:pt x="12760" y="262242"/>
                  </a:lnTo>
                  <a:lnTo>
                    <a:pt x="28073" y="218165"/>
                  </a:lnTo>
                  <a:lnTo>
                    <a:pt x="48772" y="176920"/>
                  </a:lnTo>
                  <a:lnTo>
                    <a:pt x="74432" y="138932"/>
                  </a:lnTo>
                  <a:lnTo>
                    <a:pt x="104627" y="104627"/>
                  </a:lnTo>
                  <a:lnTo>
                    <a:pt x="138932" y="74432"/>
                  </a:lnTo>
                  <a:lnTo>
                    <a:pt x="176920" y="48772"/>
                  </a:lnTo>
                  <a:lnTo>
                    <a:pt x="218165" y="28073"/>
                  </a:lnTo>
                  <a:lnTo>
                    <a:pt x="262242" y="12760"/>
                  </a:lnTo>
                  <a:lnTo>
                    <a:pt x="308724" y="3261"/>
                  </a:lnTo>
                  <a:lnTo>
                    <a:pt x="357187" y="0"/>
                  </a:lnTo>
                  <a:lnTo>
                    <a:pt x="405650" y="3261"/>
                  </a:lnTo>
                  <a:lnTo>
                    <a:pt x="452132" y="12760"/>
                  </a:lnTo>
                  <a:lnTo>
                    <a:pt x="496209" y="28073"/>
                  </a:lnTo>
                  <a:lnTo>
                    <a:pt x="537454" y="48772"/>
                  </a:lnTo>
                  <a:lnTo>
                    <a:pt x="575442" y="74432"/>
                  </a:lnTo>
                  <a:lnTo>
                    <a:pt x="609747" y="104627"/>
                  </a:lnTo>
                  <a:lnTo>
                    <a:pt x="639942" y="138932"/>
                  </a:lnTo>
                  <a:lnTo>
                    <a:pt x="665602" y="176920"/>
                  </a:lnTo>
                  <a:lnTo>
                    <a:pt x="686301" y="218165"/>
                  </a:lnTo>
                  <a:lnTo>
                    <a:pt x="701614" y="262242"/>
                  </a:lnTo>
                  <a:lnTo>
                    <a:pt x="711113" y="308724"/>
                  </a:lnTo>
                  <a:lnTo>
                    <a:pt x="714375" y="357187"/>
                  </a:lnTo>
                  <a:lnTo>
                    <a:pt x="711113" y="405650"/>
                  </a:lnTo>
                  <a:lnTo>
                    <a:pt x="701614" y="452132"/>
                  </a:lnTo>
                  <a:lnTo>
                    <a:pt x="686301" y="496209"/>
                  </a:lnTo>
                  <a:lnTo>
                    <a:pt x="665602" y="537454"/>
                  </a:lnTo>
                  <a:lnTo>
                    <a:pt x="639942" y="575442"/>
                  </a:lnTo>
                  <a:lnTo>
                    <a:pt x="609747" y="609747"/>
                  </a:lnTo>
                  <a:lnTo>
                    <a:pt x="575442" y="639942"/>
                  </a:lnTo>
                  <a:lnTo>
                    <a:pt x="537454" y="665602"/>
                  </a:lnTo>
                  <a:lnTo>
                    <a:pt x="496209" y="686301"/>
                  </a:lnTo>
                  <a:lnTo>
                    <a:pt x="452132" y="701614"/>
                  </a:lnTo>
                  <a:lnTo>
                    <a:pt x="405650" y="711113"/>
                  </a:lnTo>
                  <a:lnTo>
                    <a:pt x="357187" y="714375"/>
                  </a:lnTo>
                  <a:close/>
                </a:path>
              </a:pathLst>
            </a:custGeom>
            <a:solidFill>
              <a:srgbClr val="0409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2"/>
            <p:cNvSpPr/>
            <p:nvPr/>
          </p:nvSpPr>
          <p:spPr>
            <a:xfrm>
              <a:off x="17406256" y="492979"/>
              <a:ext cx="419100" cy="352425"/>
            </a:xfrm>
            <a:custGeom>
              <a:rect b="b" l="l" r="r" t="t"/>
              <a:pathLst>
                <a:path extrusionOk="0" h="352425" w="419100">
                  <a:moveTo>
                    <a:pt x="244594" y="0"/>
                  </a:moveTo>
                  <a:lnTo>
                    <a:pt x="419057" y="176212"/>
                  </a:lnTo>
                  <a:lnTo>
                    <a:pt x="244594" y="352425"/>
                  </a:lnTo>
                  <a:lnTo>
                    <a:pt x="209701" y="317182"/>
                  </a:lnTo>
                  <a:lnTo>
                    <a:pt x="324628" y="201103"/>
                  </a:lnTo>
                  <a:lnTo>
                    <a:pt x="0" y="201219"/>
                  </a:lnTo>
                  <a:lnTo>
                    <a:pt x="0" y="151321"/>
                  </a:lnTo>
                  <a:lnTo>
                    <a:pt x="324628" y="151321"/>
                  </a:lnTo>
                  <a:lnTo>
                    <a:pt x="209701" y="35242"/>
                  </a:lnTo>
                  <a:lnTo>
                    <a:pt x="24459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 name="Google Shape;62;p2"/>
          <p:cNvSpPr/>
          <p:nvPr/>
        </p:nvSpPr>
        <p:spPr>
          <a:xfrm>
            <a:off x="6372017" y="0"/>
            <a:ext cx="2552700" cy="2975610"/>
          </a:xfrm>
          <a:custGeom>
            <a:rect b="b" l="l" r="r" t="t"/>
            <a:pathLst>
              <a:path extrusionOk="0" h="2975610" w="2552700">
                <a:moveTo>
                  <a:pt x="2552699" y="0"/>
                </a:moveTo>
                <a:lnTo>
                  <a:pt x="2552699" y="2947696"/>
                </a:lnTo>
                <a:lnTo>
                  <a:pt x="2550546" y="2958413"/>
                </a:lnTo>
                <a:lnTo>
                  <a:pt x="2544671" y="2967154"/>
                </a:lnTo>
                <a:lnTo>
                  <a:pt x="2535947" y="2973041"/>
                </a:lnTo>
                <a:lnTo>
                  <a:pt x="2525251" y="2975198"/>
                </a:lnTo>
                <a:lnTo>
                  <a:pt x="27448" y="2975198"/>
                </a:lnTo>
                <a:lnTo>
                  <a:pt x="16752" y="2973041"/>
                </a:lnTo>
                <a:lnTo>
                  <a:pt x="8028" y="2967154"/>
                </a:lnTo>
                <a:lnTo>
                  <a:pt x="2152" y="2958413"/>
                </a:lnTo>
                <a:lnTo>
                  <a:pt x="0" y="2947696"/>
                </a:lnTo>
                <a:lnTo>
                  <a:pt x="0" y="0"/>
                </a:lnTo>
                <a:lnTo>
                  <a:pt x="2552699"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2"/>
          <p:cNvSpPr txBox="1"/>
          <p:nvPr>
            <p:ph type="title"/>
          </p:nvPr>
        </p:nvSpPr>
        <p:spPr>
          <a:xfrm>
            <a:off x="8147625" y="1238900"/>
            <a:ext cx="9017400" cy="1736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solidFill>
                  <a:srgbClr val="001F5D"/>
                </a:solidFill>
              </a:rPr>
              <a:t>SMEs Waste Time &amp; Money On Banking</a:t>
            </a:r>
            <a:endParaRPr/>
          </a:p>
        </p:txBody>
      </p:sp>
      <p:sp>
        <p:nvSpPr>
          <p:cNvPr id="64" name="Google Shape;64;p2"/>
          <p:cNvSpPr txBox="1"/>
          <p:nvPr/>
        </p:nvSpPr>
        <p:spPr>
          <a:xfrm>
            <a:off x="7969725" y="3293063"/>
            <a:ext cx="9373200" cy="5323800"/>
          </a:xfrm>
          <a:prstGeom prst="rect">
            <a:avLst/>
          </a:prstGeom>
          <a:noFill/>
          <a:ln>
            <a:noFill/>
          </a:ln>
        </p:spPr>
        <p:txBody>
          <a:bodyPr anchorCtr="0" anchor="t" bIns="0" lIns="0" spcFirstLastPara="1" rIns="0" wrap="square" tIns="12700">
            <a:spAutoFit/>
          </a:bodyPr>
          <a:lstStyle/>
          <a:p>
            <a:pPr indent="444500" lvl="0" marL="12700" marR="5080" rtl="0" algn="l">
              <a:lnSpc>
                <a:spcPct val="115399"/>
              </a:lnSpc>
              <a:spcBef>
                <a:spcPts val="0"/>
              </a:spcBef>
              <a:spcAft>
                <a:spcPts val="0"/>
              </a:spcAft>
              <a:buNone/>
            </a:pPr>
            <a:r>
              <a:rPr b="1" lang="en-GB" sz="2600">
                <a:solidFill>
                  <a:srgbClr val="040929"/>
                </a:solidFill>
                <a:latin typeface="Trebuchet MS"/>
                <a:ea typeface="Trebuchet MS"/>
                <a:cs typeface="Trebuchet MS"/>
                <a:sym typeface="Trebuchet MS"/>
              </a:rPr>
              <a:t>Traditional Banks Are Slow</a:t>
            </a:r>
            <a:endParaRPr b="1" sz="2600">
              <a:solidFill>
                <a:srgbClr val="040929"/>
              </a:solidFill>
              <a:latin typeface="Trebuchet MS"/>
              <a:ea typeface="Trebuchet MS"/>
              <a:cs typeface="Trebuchet MS"/>
              <a:sym typeface="Trebuchet MS"/>
            </a:endParaRPr>
          </a:p>
          <a:p>
            <a:pPr indent="0" lvl="0" marL="457200" marR="5080" rtl="0" algn="l">
              <a:lnSpc>
                <a:spcPct val="115399"/>
              </a:lnSpc>
              <a:spcBef>
                <a:spcPts val="0"/>
              </a:spcBef>
              <a:spcAft>
                <a:spcPts val="0"/>
              </a:spcAft>
              <a:buNone/>
            </a:pPr>
            <a:r>
              <a:rPr lang="en-GB" sz="2300">
                <a:solidFill>
                  <a:schemeClr val="dk1"/>
                </a:solidFill>
                <a:latin typeface="Trebuchet MS"/>
                <a:ea typeface="Trebuchet MS"/>
                <a:cs typeface="Trebuchet MS"/>
                <a:sym typeface="Trebuchet MS"/>
              </a:rPr>
              <a:t>Opening accounts takes weeks. Getting cards for team members is complicated. International payments are expensive and unclear.</a:t>
            </a:r>
            <a:endParaRPr sz="2300">
              <a:solidFill>
                <a:schemeClr val="dk1"/>
              </a:solidFill>
              <a:latin typeface="Trebuchet MS"/>
              <a:ea typeface="Trebuchet MS"/>
              <a:cs typeface="Trebuchet MS"/>
              <a:sym typeface="Trebuchet MS"/>
            </a:endParaRPr>
          </a:p>
          <a:p>
            <a:pPr indent="0" lvl="0" marL="0" marR="5080" rtl="0" algn="l">
              <a:lnSpc>
                <a:spcPct val="115399"/>
              </a:lnSpc>
              <a:spcBef>
                <a:spcPts val="0"/>
              </a:spcBef>
              <a:spcAft>
                <a:spcPts val="0"/>
              </a:spcAft>
              <a:buNone/>
            </a:pPr>
            <a:r>
              <a:t/>
            </a:r>
            <a:endParaRPr sz="2300">
              <a:solidFill>
                <a:schemeClr val="dk1"/>
              </a:solidFill>
              <a:latin typeface="Trebuchet MS"/>
              <a:ea typeface="Trebuchet MS"/>
              <a:cs typeface="Trebuchet MS"/>
              <a:sym typeface="Trebuchet MS"/>
            </a:endParaRPr>
          </a:p>
          <a:p>
            <a:pPr indent="444500" lvl="0" marL="12700" marR="0" rtl="0" algn="l">
              <a:lnSpc>
                <a:spcPct val="100000"/>
              </a:lnSpc>
              <a:spcBef>
                <a:spcPts val="0"/>
              </a:spcBef>
              <a:spcAft>
                <a:spcPts val="0"/>
              </a:spcAft>
              <a:buNone/>
            </a:pPr>
            <a:r>
              <a:rPr b="1" lang="en-GB" sz="2600">
                <a:solidFill>
                  <a:srgbClr val="040929"/>
                </a:solidFill>
                <a:latin typeface="Trebuchet MS"/>
                <a:ea typeface="Trebuchet MS"/>
                <a:cs typeface="Trebuchet MS"/>
                <a:sym typeface="Trebuchet MS"/>
              </a:rPr>
              <a:t>Manual Processes Kill Productivity</a:t>
            </a:r>
            <a:endParaRPr b="1" sz="2600">
              <a:solidFill>
                <a:srgbClr val="040929"/>
              </a:solidFill>
              <a:latin typeface="Trebuchet MS"/>
              <a:ea typeface="Trebuchet MS"/>
              <a:cs typeface="Trebuchet MS"/>
              <a:sym typeface="Trebuchet MS"/>
            </a:endParaRPr>
          </a:p>
          <a:p>
            <a:pPr indent="0" lvl="0" marL="469900" marR="0" rtl="0" algn="l">
              <a:lnSpc>
                <a:spcPct val="100000"/>
              </a:lnSpc>
              <a:spcBef>
                <a:spcPts val="0"/>
              </a:spcBef>
              <a:spcAft>
                <a:spcPts val="0"/>
              </a:spcAft>
              <a:buNone/>
            </a:pPr>
            <a:r>
              <a:rPr lang="en-GB" sz="2300">
                <a:solidFill>
                  <a:srgbClr val="040929"/>
                </a:solidFill>
                <a:latin typeface="Trebuchet MS"/>
                <a:ea typeface="Trebuchet MS"/>
                <a:cs typeface="Trebuchet MS"/>
                <a:sym typeface="Trebuchet MS"/>
              </a:rPr>
              <a:t>Finance teams spend hours on expenses reports, reconciliation,and accounting. No real-time visibility into company spending.</a:t>
            </a:r>
            <a:endParaRPr sz="2300">
              <a:solidFill>
                <a:srgbClr val="040929"/>
              </a:solidFill>
              <a:latin typeface="Trebuchet MS"/>
              <a:ea typeface="Trebuchet MS"/>
              <a:cs typeface="Trebuchet MS"/>
              <a:sym typeface="Trebuchet MS"/>
            </a:endParaRPr>
          </a:p>
          <a:p>
            <a:pPr indent="457200" lvl="0" marL="0" marR="0" rtl="0" algn="l">
              <a:lnSpc>
                <a:spcPct val="100000"/>
              </a:lnSpc>
              <a:spcBef>
                <a:spcPts val="2160"/>
              </a:spcBef>
              <a:spcAft>
                <a:spcPts val="0"/>
              </a:spcAft>
              <a:buNone/>
            </a:pPr>
            <a:r>
              <a:rPr b="1" lang="en-GB" sz="2600">
                <a:solidFill>
                  <a:schemeClr val="dk1"/>
                </a:solidFill>
                <a:latin typeface="Trebuchet MS"/>
                <a:ea typeface="Trebuchet MS"/>
                <a:cs typeface="Trebuchet MS"/>
                <a:sym typeface="Trebuchet MS"/>
              </a:rPr>
              <a:t>Hidden Costs Add Up</a:t>
            </a:r>
            <a:endParaRPr b="1" sz="2600">
              <a:solidFill>
                <a:schemeClr val="dk1"/>
              </a:solidFill>
              <a:latin typeface="Trebuchet MS"/>
              <a:ea typeface="Trebuchet MS"/>
              <a:cs typeface="Trebuchet MS"/>
              <a:sym typeface="Trebuchet MS"/>
            </a:endParaRPr>
          </a:p>
          <a:p>
            <a:pPr indent="0" lvl="0" marL="457200" marR="176530" rtl="0" algn="l">
              <a:lnSpc>
                <a:spcPct val="115599"/>
              </a:lnSpc>
              <a:spcBef>
                <a:spcPts val="0"/>
              </a:spcBef>
              <a:spcAft>
                <a:spcPts val="0"/>
              </a:spcAft>
              <a:buNone/>
            </a:pPr>
            <a:r>
              <a:rPr lang="en-GB" sz="2300">
                <a:solidFill>
                  <a:srgbClr val="001F5D"/>
                </a:solidFill>
                <a:latin typeface="Trebuchet MS"/>
                <a:ea typeface="Trebuchet MS"/>
                <a:cs typeface="Trebuchet MS"/>
                <a:sym typeface="Trebuchet MS"/>
              </a:rPr>
              <a:t>Monthly fees, card fees, transactions fees, FX markups. SMEs pay premium prices for basic business banking.</a:t>
            </a:r>
            <a:endParaRPr sz="2300">
              <a:solidFill>
                <a:srgbClr val="001F5D"/>
              </a:solidFill>
              <a:latin typeface="Trebuchet MS"/>
              <a:ea typeface="Trebuchet MS"/>
              <a:cs typeface="Trebuchet MS"/>
              <a:sym typeface="Trebuchet MS"/>
            </a:endParaRPr>
          </a:p>
          <a:p>
            <a:pPr indent="0" lvl="0" marL="12700" marR="176530" rtl="0" algn="l">
              <a:lnSpc>
                <a:spcPct val="115599"/>
              </a:lnSpc>
              <a:spcBef>
                <a:spcPts val="0"/>
              </a:spcBef>
              <a:spcAft>
                <a:spcPts val="0"/>
              </a:spcAft>
              <a:buNone/>
            </a:pPr>
            <a:r>
              <a:t/>
            </a:r>
            <a:endParaRPr sz="2000">
              <a:solidFill>
                <a:srgbClr val="001F5D"/>
              </a:solidFill>
              <a:latin typeface="Trebuchet MS"/>
              <a:ea typeface="Trebuchet MS"/>
              <a:cs typeface="Trebuchet MS"/>
              <a:sym typeface="Trebuchet MS"/>
            </a:endParaRPr>
          </a:p>
          <a:p>
            <a:pPr indent="0" lvl="0" marL="12700" marR="176530" rtl="0" algn="l">
              <a:lnSpc>
                <a:spcPct val="115599"/>
              </a:lnSpc>
              <a:spcBef>
                <a:spcPts val="0"/>
              </a:spcBef>
              <a:spcAft>
                <a:spcPts val="0"/>
              </a:spcAft>
              <a:buNone/>
            </a:pPr>
            <a:r>
              <a:t/>
            </a:r>
            <a:endParaRPr sz="2000">
              <a:solidFill>
                <a:srgbClr val="001F5D"/>
              </a:solidFill>
              <a:latin typeface="Trebuchet MS"/>
              <a:ea typeface="Trebuchet MS"/>
              <a:cs typeface="Trebuchet MS"/>
              <a:sym typeface="Trebuchet MS"/>
            </a:endParaRPr>
          </a:p>
          <a:p>
            <a:pPr indent="0" lvl="0" marL="12700" marR="176530" rtl="0" algn="l">
              <a:lnSpc>
                <a:spcPct val="115599"/>
              </a:lnSpc>
              <a:spcBef>
                <a:spcPts val="0"/>
              </a:spcBef>
              <a:spcAft>
                <a:spcPts val="0"/>
              </a:spcAft>
              <a:buNone/>
            </a:pPr>
            <a:r>
              <a:t/>
            </a:r>
            <a:endParaRPr sz="2000">
              <a:solidFill>
                <a:srgbClr val="001F5D"/>
              </a:solidFill>
              <a:latin typeface="Trebuchet MS"/>
              <a:ea typeface="Trebuchet MS"/>
              <a:cs typeface="Trebuchet MS"/>
              <a:sym typeface="Trebuchet MS"/>
            </a:endParaRPr>
          </a:p>
        </p:txBody>
      </p:sp>
      <p:sp>
        <p:nvSpPr>
          <p:cNvPr id="65" name="Google Shape;65;p2"/>
          <p:cNvSpPr/>
          <p:nvPr/>
        </p:nvSpPr>
        <p:spPr>
          <a:xfrm>
            <a:off x="16011259" y="9669083"/>
            <a:ext cx="257175" cy="257175"/>
          </a:xfrm>
          <a:custGeom>
            <a:rect b="b" l="l" r="r" t="t"/>
            <a:pathLst>
              <a:path extrusionOk="0" h="257175" w="257175">
                <a:moveTo>
                  <a:pt x="128587" y="257174"/>
                </a:moveTo>
                <a:lnTo>
                  <a:pt x="78539" y="247068"/>
                </a:lnTo>
                <a:lnTo>
                  <a:pt x="37666" y="219508"/>
                </a:lnTo>
                <a:lnTo>
                  <a:pt x="10106" y="178635"/>
                </a:lnTo>
                <a:lnTo>
                  <a:pt x="0" y="128587"/>
                </a:lnTo>
                <a:lnTo>
                  <a:pt x="10106" y="78539"/>
                </a:lnTo>
                <a:lnTo>
                  <a:pt x="37666" y="37666"/>
                </a:lnTo>
                <a:lnTo>
                  <a:pt x="78539" y="10106"/>
                </a:lnTo>
                <a:lnTo>
                  <a:pt x="128587" y="0"/>
                </a:lnTo>
                <a:lnTo>
                  <a:pt x="178635" y="10106"/>
                </a:lnTo>
                <a:lnTo>
                  <a:pt x="219508" y="37666"/>
                </a:lnTo>
                <a:lnTo>
                  <a:pt x="247068" y="78539"/>
                </a:lnTo>
                <a:lnTo>
                  <a:pt x="257174" y="128587"/>
                </a:lnTo>
                <a:lnTo>
                  <a:pt x="247068" y="178635"/>
                </a:lnTo>
                <a:lnTo>
                  <a:pt x="219508" y="219508"/>
                </a:lnTo>
                <a:lnTo>
                  <a:pt x="178635" y="247068"/>
                </a:lnTo>
                <a:lnTo>
                  <a:pt x="128587" y="257174"/>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2"/>
          <p:cNvSpPr/>
          <p:nvPr/>
        </p:nvSpPr>
        <p:spPr>
          <a:xfrm>
            <a:off x="17062693" y="9669083"/>
            <a:ext cx="257175" cy="257175"/>
          </a:xfrm>
          <a:custGeom>
            <a:rect b="b" l="l" r="r" t="t"/>
            <a:pathLst>
              <a:path extrusionOk="0" h="257175" w="257175">
                <a:moveTo>
                  <a:pt x="128587" y="257174"/>
                </a:moveTo>
                <a:lnTo>
                  <a:pt x="78539" y="247068"/>
                </a:lnTo>
                <a:lnTo>
                  <a:pt x="37666" y="219508"/>
                </a:lnTo>
                <a:lnTo>
                  <a:pt x="10106" y="178635"/>
                </a:lnTo>
                <a:lnTo>
                  <a:pt x="0" y="128587"/>
                </a:lnTo>
                <a:lnTo>
                  <a:pt x="10106" y="78539"/>
                </a:lnTo>
                <a:lnTo>
                  <a:pt x="37666" y="37666"/>
                </a:lnTo>
                <a:lnTo>
                  <a:pt x="78539" y="10106"/>
                </a:lnTo>
                <a:lnTo>
                  <a:pt x="128587" y="0"/>
                </a:lnTo>
                <a:lnTo>
                  <a:pt x="178635" y="10106"/>
                </a:lnTo>
                <a:lnTo>
                  <a:pt x="219508" y="37666"/>
                </a:lnTo>
                <a:lnTo>
                  <a:pt x="247068" y="78539"/>
                </a:lnTo>
                <a:lnTo>
                  <a:pt x="257174" y="128587"/>
                </a:lnTo>
                <a:lnTo>
                  <a:pt x="247068" y="178635"/>
                </a:lnTo>
                <a:lnTo>
                  <a:pt x="219508" y="219508"/>
                </a:lnTo>
                <a:lnTo>
                  <a:pt x="178635" y="247068"/>
                </a:lnTo>
                <a:lnTo>
                  <a:pt x="128587" y="257174"/>
                </a:lnTo>
                <a:close/>
              </a:path>
            </a:pathLst>
          </a:custGeom>
          <a:solidFill>
            <a:srgbClr val="04092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2"/>
          <p:cNvSpPr/>
          <p:nvPr/>
        </p:nvSpPr>
        <p:spPr>
          <a:xfrm>
            <a:off x="17564755" y="9669205"/>
            <a:ext cx="257175" cy="257175"/>
          </a:xfrm>
          <a:custGeom>
            <a:rect b="b" l="l" r="r" t="t"/>
            <a:pathLst>
              <a:path extrusionOk="0" h="257175" w="257175">
                <a:moveTo>
                  <a:pt x="128587" y="257053"/>
                </a:moveTo>
                <a:lnTo>
                  <a:pt x="78551" y="246960"/>
                </a:lnTo>
                <a:lnTo>
                  <a:pt x="37676" y="219422"/>
                </a:lnTo>
                <a:lnTo>
                  <a:pt x="10110" y="178553"/>
                </a:lnTo>
                <a:lnTo>
                  <a:pt x="0" y="128465"/>
                </a:lnTo>
                <a:lnTo>
                  <a:pt x="10093" y="78449"/>
                </a:lnTo>
                <a:lnTo>
                  <a:pt x="37631" y="37616"/>
                </a:lnTo>
                <a:lnTo>
                  <a:pt x="78500" y="10091"/>
                </a:lnTo>
                <a:lnTo>
                  <a:pt x="128587" y="0"/>
                </a:lnTo>
                <a:lnTo>
                  <a:pt x="178674" y="10023"/>
                </a:lnTo>
                <a:lnTo>
                  <a:pt x="219543" y="37524"/>
                </a:lnTo>
                <a:lnTo>
                  <a:pt x="247081" y="78380"/>
                </a:lnTo>
                <a:lnTo>
                  <a:pt x="257174" y="128465"/>
                </a:lnTo>
                <a:lnTo>
                  <a:pt x="247081" y="178501"/>
                </a:lnTo>
                <a:lnTo>
                  <a:pt x="219543" y="219376"/>
                </a:lnTo>
                <a:lnTo>
                  <a:pt x="178674" y="246942"/>
                </a:lnTo>
                <a:lnTo>
                  <a:pt x="128587" y="257053"/>
                </a:lnTo>
                <a:close/>
              </a:path>
            </a:pathLst>
          </a:custGeom>
          <a:solidFill>
            <a:srgbClr val="0444B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2"/>
          <p:cNvSpPr/>
          <p:nvPr/>
        </p:nvSpPr>
        <p:spPr>
          <a:xfrm>
            <a:off x="16546817" y="9669884"/>
            <a:ext cx="260350" cy="255904"/>
          </a:xfrm>
          <a:custGeom>
            <a:rect b="b" l="l" r="r" t="t"/>
            <a:pathLst>
              <a:path extrusionOk="0" h="255904" w="260350">
                <a:moveTo>
                  <a:pt x="130068" y="255574"/>
                </a:moveTo>
                <a:lnTo>
                  <a:pt x="92311" y="250073"/>
                </a:lnTo>
                <a:lnTo>
                  <a:pt x="50705" y="229376"/>
                </a:lnTo>
                <a:lnTo>
                  <a:pt x="17175" y="191805"/>
                </a:lnTo>
                <a:lnTo>
                  <a:pt x="833" y="144487"/>
                </a:lnTo>
                <a:lnTo>
                  <a:pt x="0" y="136177"/>
                </a:lnTo>
                <a:lnTo>
                  <a:pt x="0" y="119396"/>
                </a:lnTo>
                <a:lnTo>
                  <a:pt x="13169" y="71133"/>
                </a:lnTo>
                <a:lnTo>
                  <a:pt x="44135" y="31494"/>
                </a:lnTo>
                <a:lnTo>
                  <a:pt x="80293" y="9727"/>
                </a:lnTo>
                <a:lnTo>
                  <a:pt x="117319" y="613"/>
                </a:lnTo>
                <a:lnTo>
                  <a:pt x="130068" y="0"/>
                </a:lnTo>
                <a:lnTo>
                  <a:pt x="136458" y="153"/>
                </a:lnTo>
                <a:lnTo>
                  <a:pt x="173880" y="7466"/>
                </a:lnTo>
                <a:lnTo>
                  <a:pt x="209432" y="26197"/>
                </a:lnTo>
                <a:lnTo>
                  <a:pt x="242961" y="63768"/>
                </a:lnTo>
                <a:lnTo>
                  <a:pt x="259304" y="111086"/>
                </a:lnTo>
                <a:lnTo>
                  <a:pt x="260137" y="127787"/>
                </a:lnTo>
                <a:lnTo>
                  <a:pt x="260137" y="136177"/>
                </a:lnTo>
                <a:lnTo>
                  <a:pt x="246968" y="184441"/>
                </a:lnTo>
                <a:lnTo>
                  <a:pt x="216002" y="224079"/>
                </a:lnTo>
                <a:lnTo>
                  <a:pt x="179843" y="245847"/>
                </a:lnTo>
                <a:lnTo>
                  <a:pt x="142817" y="254960"/>
                </a:lnTo>
                <a:lnTo>
                  <a:pt x="130068" y="255574"/>
                </a:lnTo>
                <a:close/>
              </a:path>
            </a:pathLst>
          </a:custGeom>
          <a:solidFill>
            <a:srgbClr val="001F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 name="Shape 72"/>
        <p:cNvGrpSpPr/>
        <p:nvPr/>
      </p:nvGrpSpPr>
      <p:grpSpPr>
        <a:xfrm>
          <a:off x="0" y="0"/>
          <a:ext cx="0" cy="0"/>
          <a:chOff x="0" y="0"/>
          <a:chExt cx="0" cy="0"/>
        </a:xfrm>
      </p:grpSpPr>
      <p:sp>
        <p:nvSpPr>
          <p:cNvPr id="73" name="Google Shape;73;p3"/>
          <p:cNvSpPr/>
          <p:nvPr/>
        </p:nvSpPr>
        <p:spPr>
          <a:xfrm>
            <a:off x="0" y="1"/>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1F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 name="Google Shape;74;p3"/>
          <p:cNvPicPr preferRelativeResize="0"/>
          <p:nvPr/>
        </p:nvPicPr>
        <p:blipFill rotWithShape="1">
          <a:blip r:embed="rId3">
            <a:alphaModFix/>
          </a:blip>
          <a:srcRect b="0" l="0" r="0" t="0"/>
          <a:stretch/>
        </p:blipFill>
        <p:spPr>
          <a:xfrm>
            <a:off x="10457581" y="1"/>
            <a:ext cx="7829549" cy="5848349"/>
          </a:xfrm>
          <a:prstGeom prst="rect">
            <a:avLst/>
          </a:prstGeom>
          <a:noFill/>
          <a:ln>
            <a:noFill/>
          </a:ln>
        </p:spPr>
      </p:pic>
      <p:pic>
        <p:nvPicPr>
          <p:cNvPr id="75" name="Google Shape;75;p3"/>
          <p:cNvPicPr preferRelativeResize="0"/>
          <p:nvPr/>
        </p:nvPicPr>
        <p:blipFill rotWithShape="1">
          <a:blip r:embed="rId4">
            <a:alphaModFix/>
          </a:blip>
          <a:srcRect b="0" l="0" r="0" t="0"/>
          <a:stretch/>
        </p:blipFill>
        <p:spPr>
          <a:xfrm>
            <a:off x="15410580" y="6489699"/>
            <a:ext cx="2876549" cy="2771774"/>
          </a:xfrm>
          <a:prstGeom prst="rect">
            <a:avLst/>
          </a:prstGeom>
          <a:noFill/>
          <a:ln>
            <a:noFill/>
          </a:ln>
        </p:spPr>
      </p:pic>
      <p:sp>
        <p:nvSpPr>
          <p:cNvPr id="76" name="Google Shape;76;p3"/>
          <p:cNvSpPr/>
          <p:nvPr/>
        </p:nvSpPr>
        <p:spPr>
          <a:xfrm>
            <a:off x="0" y="0"/>
            <a:ext cx="2440940" cy="1503680"/>
          </a:xfrm>
          <a:custGeom>
            <a:rect b="b" l="l" r="r" t="t"/>
            <a:pathLst>
              <a:path extrusionOk="0" h="1503680" w="2440940">
                <a:moveTo>
                  <a:pt x="0" y="0"/>
                </a:moveTo>
                <a:lnTo>
                  <a:pt x="2440432" y="0"/>
                </a:lnTo>
                <a:lnTo>
                  <a:pt x="2440432" y="1503662"/>
                </a:lnTo>
                <a:lnTo>
                  <a:pt x="0" y="1503662"/>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3"/>
          <p:cNvSpPr/>
          <p:nvPr/>
        </p:nvSpPr>
        <p:spPr>
          <a:xfrm>
            <a:off x="17259300" y="8619273"/>
            <a:ext cx="1028700" cy="1668145"/>
          </a:xfrm>
          <a:custGeom>
            <a:rect b="b" l="l" r="r" t="t"/>
            <a:pathLst>
              <a:path extrusionOk="0" h="1668145" w="1028700">
                <a:moveTo>
                  <a:pt x="0" y="0"/>
                </a:moveTo>
                <a:lnTo>
                  <a:pt x="1028699" y="0"/>
                </a:lnTo>
                <a:lnTo>
                  <a:pt x="1028699" y="1667726"/>
                </a:lnTo>
                <a:lnTo>
                  <a:pt x="0" y="1667726"/>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3"/>
          <p:cNvSpPr/>
          <p:nvPr/>
        </p:nvSpPr>
        <p:spPr>
          <a:xfrm>
            <a:off x="1028700" y="8486914"/>
            <a:ext cx="1463040" cy="209550"/>
          </a:xfrm>
          <a:custGeom>
            <a:rect b="b" l="l" r="r" t="t"/>
            <a:pathLst>
              <a:path extrusionOk="0" h="209550" w="1463039">
                <a:moveTo>
                  <a:pt x="361950" y="0"/>
                </a:moveTo>
                <a:lnTo>
                  <a:pt x="222313" y="0"/>
                </a:lnTo>
                <a:lnTo>
                  <a:pt x="0" y="209270"/>
                </a:lnTo>
                <a:lnTo>
                  <a:pt x="139623" y="209270"/>
                </a:lnTo>
                <a:lnTo>
                  <a:pt x="361950" y="0"/>
                </a:lnTo>
                <a:close/>
              </a:path>
              <a:path extrusionOk="0" h="209550" w="1463039">
                <a:moveTo>
                  <a:pt x="724319" y="0"/>
                </a:moveTo>
                <a:lnTo>
                  <a:pt x="584695" y="0"/>
                </a:lnTo>
                <a:lnTo>
                  <a:pt x="362369" y="209270"/>
                </a:lnTo>
                <a:lnTo>
                  <a:pt x="501992" y="209270"/>
                </a:lnTo>
                <a:lnTo>
                  <a:pt x="724319" y="0"/>
                </a:lnTo>
                <a:close/>
              </a:path>
              <a:path extrusionOk="0" h="209550" w="1463039">
                <a:moveTo>
                  <a:pt x="1100048" y="0"/>
                </a:moveTo>
                <a:lnTo>
                  <a:pt x="960424" y="0"/>
                </a:lnTo>
                <a:lnTo>
                  <a:pt x="738098" y="209270"/>
                </a:lnTo>
                <a:lnTo>
                  <a:pt x="877722" y="209270"/>
                </a:lnTo>
                <a:lnTo>
                  <a:pt x="1100048" y="0"/>
                </a:lnTo>
                <a:close/>
              </a:path>
              <a:path extrusionOk="0" h="209550" w="1463039">
                <a:moveTo>
                  <a:pt x="1462417" y="0"/>
                </a:moveTo>
                <a:lnTo>
                  <a:pt x="1322793" y="0"/>
                </a:lnTo>
                <a:lnTo>
                  <a:pt x="1100467" y="209270"/>
                </a:lnTo>
                <a:lnTo>
                  <a:pt x="1240091" y="209270"/>
                </a:lnTo>
                <a:lnTo>
                  <a:pt x="1462417"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3"/>
          <p:cNvSpPr/>
          <p:nvPr/>
        </p:nvSpPr>
        <p:spPr>
          <a:xfrm>
            <a:off x="2491549" y="8486914"/>
            <a:ext cx="1468755" cy="209550"/>
          </a:xfrm>
          <a:custGeom>
            <a:rect b="b" l="l" r="r" t="t"/>
            <a:pathLst>
              <a:path extrusionOk="0" h="209550" w="1468754">
                <a:moveTo>
                  <a:pt x="361950" y="0"/>
                </a:moveTo>
                <a:lnTo>
                  <a:pt x="222326" y="0"/>
                </a:lnTo>
                <a:lnTo>
                  <a:pt x="0" y="209270"/>
                </a:lnTo>
                <a:lnTo>
                  <a:pt x="139623" y="209270"/>
                </a:lnTo>
                <a:lnTo>
                  <a:pt x="361950" y="0"/>
                </a:lnTo>
                <a:close/>
              </a:path>
              <a:path extrusionOk="0" h="209550" w="1468754">
                <a:moveTo>
                  <a:pt x="743915" y="0"/>
                </a:moveTo>
                <a:lnTo>
                  <a:pt x="604291" y="0"/>
                </a:lnTo>
                <a:lnTo>
                  <a:pt x="381965" y="209270"/>
                </a:lnTo>
                <a:lnTo>
                  <a:pt x="521589" y="209270"/>
                </a:lnTo>
                <a:lnTo>
                  <a:pt x="743915" y="0"/>
                </a:lnTo>
                <a:close/>
              </a:path>
              <a:path extrusionOk="0" h="209550" w="1468754">
                <a:moveTo>
                  <a:pt x="1106284" y="0"/>
                </a:moveTo>
                <a:lnTo>
                  <a:pt x="966660" y="0"/>
                </a:lnTo>
                <a:lnTo>
                  <a:pt x="744334" y="209270"/>
                </a:lnTo>
                <a:lnTo>
                  <a:pt x="883958" y="209270"/>
                </a:lnTo>
                <a:lnTo>
                  <a:pt x="1106284" y="0"/>
                </a:lnTo>
                <a:close/>
              </a:path>
              <a:path extrusionOk="0" h="209550" w="1468754">
                <a:moveTo>
                  <a:pt x="1468666" y="0"/>
                </a:moveTo>
                <a:lnTo>
                  <a:pt x="1329042" y="0"/>
                </a:lnTo>
                <a:lnTo>
                  <a:pt x="1106716" y="209270"/>
                </a:lnTo>
                <a:lnTo>
                  <a:pt x="1246339" y="209270"/>
                </a:lnTo>
                <a:lnTo>
                  <a:pt x="1468666"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3"/>
          <p:cNvSpPr txBox="1"/>
          <p:nvPr>
            <p:ph type="title"/>
          </p:nvPr>
        </p:nvSpPr>
        <p:spPr>
          <a:xfrm>
            <a:off x="1016000" y="2477325"/>
            <a:ext cx="6196500" cy="874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The Solution</a:t>
            </a:r>
            <a:endParaRPr/>
          </a:p>
        </p:txBody>
      </p:sp>
      <p:sp>
        <p:nvSpPr>
          <p:cNvPr id="81" name="Google Shape;81;p3"/>
          <p:cNvSpPr txBox="1"/>
          <p:nvPr/>
        </p:nvSpPr>
        <p:spPr>
          <a:xfrm>
            <a:off x="1016000" y="3352125"/>
            <a:ext cx="9073500" cy="5178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2400">
                <a:solidFill>
                  <a:srgbClr val="FFFFFF"/>
                </a:solidFill>
                <a:latin typeface="Trebuchet MS"/>
                <a:ea typeface="Trebuchet MS"/>
                <a:cs typeface="Trebuchet MS"/>
                <a:sym typeface="Trebuchet MS"/>
              </a:rPr>
              <a:t>One platform for All Business Banking Needs:</a:t>
            </a:r>
            <a:endParaRPr b="1"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t/>
            </a:r>
            <a:endParaRPr b="1" sz="2400">
              <a:solidFill>
                <a:srgbClr val="FFFFFF"/>
              </a:solidFill>
              <a:latin typeface="Trebuchet MS"/>
              <a:ea typeface="Trebuchet MS"/>
              <a:cs typeface="Trebuchet MS"/>
              <a:sym typeface="Trebuchet MS"/>
            </a:endParaRPr>
          </a:p>
          <a:p>
            <a:pPr indent="-381000" lvl="0" marL="457200" marR="5080" rtl="0" algn="l">
              <a:lnSpc>
                <a:spcPct val="116500"/>
              </a:lnSpc>
              <a:spcBef>
                <a:spcPts val="2515"/>
              </a:spcBef>
              <a:spcAft>
                <a:spcPts val="0"/>
              </a:spcAft>
              <a:buClr>
                <a:srgbClr val="FFFFFF"/>
              </a:buClr>
              <a:buSzPts val="2400"/>
              <a:buFont typeface="Trebuchet MS"/>
              <a:buChar char="●"/>
            </a:pPr>
            <a:r>
              <a:rPr lang="en-GB" sz="2200">
                <a:solidFill>
                  <a:schemeClr val="lt1"/>
                </a:solidFill>
                <a:latin typeface="Trebuchet MS"/>
                <a:ea typeface="Trebuchet MS"/>
                <a:cs typeface="Trebuchet MS"/>
                <a:sym typeface="Trebuchet MS"/>
              </a:rPr>
              <a:t>Open business accounts in minutes, not weeks. Get IBANs and cards immediately.</a:t>
            </a:r>
            <a:endParaRPr sz="2200">
              <a:solidFill>
                <a:schemeClr val="lt1"/>
              </a:solidFill>
              <a:latin typeface="Trebuchet MS"/>
              <a:ea typeface="Trebuchet MS"/>
              <a:cs typeface="Trebuchet MS"/>
              <a:sym typeface="Trebuchet MS"/>
            </a:endParaRPr>
          </a:p>
          <a:p>
            <a:pPr indent="-368300" lvl="0" marL="457200" marR="5080" rtl="0" algn="l">
              <a:lnSpc>
                <a:spcPct val="116500"/>
              </a:lnSpc>
              <a:spcBef>
                <a:spcPts val="2515"/>
              </a:spcBef>
              <a:spcAft>
                <a:spcPts val="0"/>
              </a:spcAft>
              <a:buClr>
                <a:schemeClr val="lt1"/>
              </a:buClr>
              <a:buSzPts val="2200"/>
              <a:buFont typeface="Trebuchet MS"/>
              <a:buChar char="●"/>
            </a:pPr>
            <a:r>
              <a:rPr lang="en-GB" sz="2200">
                <a:solidFill>
                  <a:schemeClr val="lt1"/>
                </a:solidFill>
                <a:latin typeface="Trebuchet MS"/>
                <a:ea typeface="Trebuchet MS"/>
                <a:cs typeface="Trebuchet MS"/>
                <a:sym typeface="Trebuchet MS"/>
              </a:rPr>
              <a:t>Team management: Issue unlimited virtual and physical cards with custom spending limits and controls</a:t>
            </a:r>
            <a:endParaRPr sz="2200">
              <a:solidFill>
                <a:schemeClr val="lt1"/>
              </a:solidFill>
              <a:latin typeface="Trebuchet MS"/>
              <a:ea typeface="Trebuchet MS"/>
              <a:cs typeface="Trebuchet MS"/>
              <a:sym typeface="Trebuchet MS"/>
            </a:endParaRPr>
          </a:p>
          <a:p>
            <a:pPr indent="-368300" lvl="0" marL="457200" marR="5080" rtl="0" algn="l">
              <a:lnSpc>
                <a:spcPct val="116500"/>
              </a:lnSpc>
              <a:spcBef>
                <a:spcPts val="2515"/>
              </a:spcBef>
              <a:spcAft>
                <a:spcPts val="0"/>
              </a:spcAft>
              <a:buClr>
                <a:schemeClr val="lt1"/>
              </a:buClr>
              <a:buSzPts val="2200"/>
              <a:buFont typeface="Trebuchet MS"/>
              <a:buChar char="●"/>
            </a:pPr>
            <a:r>
              <a:rPr lang="en-GB" sz="2200">
                <a:solidFill>
                  <a:schemeClr val="lt1"/>
                </a:solidFill>
                <a:latin typeface="Trebuchet MS"/>
                <a:ea typeface="Trebuchet MS"/>
                <a:cs typeface="Trebuchet MS"/>
                <a:sym typeface="Trebuchet MS"/>
              </a:rPr>
              <a:t>Automated Accounting: Real-time expense tracking. Direct integration with accounting software. One-click reconciliation.</a:t>
            </a:r>
            <a:endParaRPr sz="2200">
              <a:solidFill>
                <a:schemeClr val="lt1"/>
              </a:solidFill>
              <a:latin typeface="Trebuchet MS"/>
              <a:ea typeface="Trebuchet MS"/>
              <a:cs typeface="Trebuchet MS"/>
              <a:sym typeface="Trebuchet MS"/>
            </a:endParaRPr>
          </a:p>
          <a:p>
            <a:pPr indent="-368300" lvl="0" marL="457200" marR="5080" rtl="0" algn="l">
              <a:lnSpc>
                <a:spcPct val="116500"/>
              </a:lnSpc>
              <a:spcBef>
                <a:spcPts val="2515"/>
              </a:spcBef>
              <a:spcAft>
                <a:spcPts val="0"/>
              </a:spcAft>
              <a:buClr>
                <a:schemeClr val="lt1"/>
              </a:buClr>
              <a:buSzPts val="2200"/>
              <a:buFont typeface="Trebuchet MS"/>
              <a:buChar char="●"/>
            </a:pPr>
            <a:r>
              <a:rPr lang="en-GB" sz="2200">
                <a:solidFill>
                  <a:schemeClr val="lt1"/>
                </a:solidFill>
                <a:latin typeface="Trebuchet MS"/>
                <a:ea typeface="Trebuchet MS"/>
                <a:cs typeface="Trebuchet MS"/>
                <a:sym typeface="Trebuchet MS"/>
              </a:rPr>
              <a:t>No hidden fees. Competitive FX rates. Pay only for what you use.</a:t>
            </a:r>
            <a:endParaRPr sz="2200">
              <a:solidFill>
                <a:schemeClr val="lt1"/>
              </a:solidFill>
              <a:latin typeface="Trebuchet MS"/>
              <a:ea typeface="Trebuchet MS"/>
              <a:cs typeface="Trebuchet MS"/>
              <a:sym typeface="Trebuchet MS"/>
            </a:endParaRPr>
          </a:p>
          <a:p>
            <a:pPr indent="0" lvl="0" marL="487044" marR="478790" rtl="0" algn="l">
              <a:lnSpc>
                <a:spcPct val="116500"/>
              </a:lnSpc>
              <a:spcBef>
                <a:spcPts val="5"/>
              </a:spcBef>
              <a:spcAft>
                <a:spcPts val="0"/>
              </a:spcAft>
              <a:buNone/>
            </a:pPr>
            <a:r>
              <a:t/>
            </a:r>
            <a:endParaRPr sz="220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 name="Shape 85"/>
        <p:cNvGrpSpPr/>
        <p:nvPr/>
      </p:nvGrpSpPr>
      <p:grpSpPr>
        <a:xfrm>
          <a:off x="0" y="0"/>
          <a:ext cx="0" cy="0"/>
          <a:chOff x="0" y="0"/>
          <a:chExt cx="0" cy="0"/>
        </a:xfrm>
      </p:grpSpPr>
      <p:sp>
        <p:nvSpPr>
          <p:cNvPr id="86" name="Google Shape;86;g39d70331c01_0_6"/>
          <p:cNvSpPr/>
          <p:nvPr/>
        </p:nvSpPr>
        <p:spPr>
          <a:xfrm>
            <a:off x="0" y="1"/>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1F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g39d70331c01_0_6"/>
          <p:cNvPicPr preferRelativeResize="0"/>
          <p:nvPr/>
        </p:nvPicPr>
        <p:blipFill rotWithShape="1">
          <a:blip r:embed="rId3">
            <a:alphaModFix/>
          </a:blip>
          <a:srcRect b="0" l="0" r="0" t="0"/>
          <a:stretch/>
        </p:blipFill>
        <p:spPr>
          <a:xfrm>
            <a:off x="10457581" y="1"/>
            <a:ext cx="7829547" cy="5848349"/>
          </a:xfrm>
          <a:prstGeom prst="rect">
            <a:avLst/>
          </a:prstGeom>
          <a:noFill/>
          <a:ln>
            <a:noFill/>
          </a:ln>
        </p:spPr>
      </p:pic>
      <p:pic>
        <p:nvPicPr>
          <p:cNvPr id="88" name="Google Shape;88;g39d70331c01_0_6"/>
          <p:cNvPicPr preferRelativeResize="0"/>
          <p:nvPr/>
        </p:nvPicPr>
        <p:blipFill rotWithShape="1">
          <a:blip r:embed="rId4">
            <a:alphaModFix/>
          </a:blip>
          <a:srcRect b="0" l="0" r="0" t="0"/>
          <a:stretch/>
        </p:blipFill>
        <p:spPr>
          <a:xfrm>
            <a:off x="15410580" y="6489699"/>
            <a:ext cx="2876549" cy="2771775"/>
          </a:xfrm>
          <a:prstGeom prst="rect">
            <a:avLst/>
          </a:prstGeom>
          <a:noFill/>
          <a:ln>
            <a:noFill/>
          </a:ln>
        </p:spPr>
      </p:pic>
      <p:sp>
        <p:nvSpPr>
          <p:cNvPr id="89" name="Google Shape;89;g39d70331c01_0_6"/>
          <p:cNvSpPr/>
          <p:nvPr/>
        </p:nvSpPr>
        <p:spPr>
          <a:xfrm>
            <a:off x="0" y="0"/>
            <a:ext cx="2440940" cy="1503680"/>
          </a:xfrm>
          <a:custGeom>
            <a:rect b="b" l="l" r="r" t="t"/>
            <a:pathLst>
              <a:path extrusionOk="0" h="1503680" w="2440940">
                <a:moveTo>
                  <a:pt x="0" y="0"/>
                </a:moveTo>
                <a:lnTo>
                  <a:pt x="2440432" y="0"/>
                </a:lnTo>
                <a:lnTo>
                  <a:pt x="2440432" y="1503662"/>
                </a:lnTo>
                <a:lnTo>
                  <a:pt x="0" y="1503662"/>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g39d70331c01_0_6"/>
          <p:cNvSpPr/>
          <p:nvPr/>
        </p:nvSpPr>
        <p:spPr>
          <a:xfrm>
            <a:off x="17259300" y="8619273"/>
            <a:ext cx="1028700" cy="1668145"/>
          </a:xfrm>
          <a:custGeom>
            <a:rect b="b" l="l" r="r" t="t"/>
            <a:pathLst>
              <a:path extrusionOk="0" h="1668145" w="1028700">
                <a:moveTo>
                  <a:pt x="0" y="0"/>
                </a:moveTo>
                <a:lnTo>
                  <a:pt x="1028699" y="0"/>
                </a:lnTo>
                <a:lnTo>
                  <a:pt x="1028699" y="1667726"/>
                </a:lnTo>
                <a:lnTo>
                  <a:pt x="0" y="1667726"/>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g39d70331c01_0_6"/>
          <p:cNvSpPr/>
          <p:nvPr/>
        </p:nvSpPr>
        <p:spPr>
          <a:xfrm>
            <a:off x="1028700" y="8486914"/>
            <a:ext cx="1463039" cy="209550"/>
          </a:xfrm>
          <a:custGeom>
            <a:rect b="b" l="l" r="r" t="t"/>
            <a:pathLst>
              <a:path extrusionOk="0" h="209550" w="1463039">
                <a:moveTo>
                  <a:pt x="361950" y="0"/>
                </a:moveTo>
                <a:lnTo>
                  <a:pt x="222313" y="0"/>
                </a:lnTo>
                <a:lnTo>
                  <a:pt x="0" y="209270"/>
                </a:lnTo>
                <a:lnTo>
                  <a:pt x="139623" y="209270"/>
                </a:lnTo>
                <a:lnTo>
                  <a:pt x="361950" y="0"/>
                </a:lnTo>
                <a:close/>
              </a:path>
              <a:path extrusionOk="0" h="209550" w="1463039">
                <a:moveTo>
                  <a:pt x="724319" y="0"/>
                </a:moveTo>
                <a:lnTo>
                  <a:pt x="584695" y="0"/>
                </a:lnTo>
                <a:lnTo>
                  <a:pt x="362369" y="209270"/>
                </a:lnTo>
                <a:lnTo>
                  <a:pt x="501992" y="209270"/>
                </a:lnTo>
                <a:lnTo>
                  <a:pt x="724319" y="0"/>
                </a:lnTo>
                <a:close/>
              </a:path>
              <a:path extrusionOk="0" h="209550" w="1463039">
                <a:moveTo>
                  <a:pt x="1100048" y="0"/>
                </a:moveTo>
                <a:lnTo>
                  <a:pt x="960424" y="0"/>
                </a:lnTo>
                <a:lnTo>
                  <a:pt x="738098" y="209270"/>
                </a:lnTo>
                <a:lnTo>
                  <a:pt x="877722" y="209270"/>
                </a:lnTo>
                <a:lnTo>
                  <a:pt x="1100048" y="0"/>
                </a:lnTo>
                <a:close/>
              </a:path>
              <a:path extrusionOk="0" h="209550" w="1463039">
                <a:moveTo>
                  <a:pt x="1462417" y="0"/>
                </a:moveTo>
                <a:lnTo>
                  <a:pt x="1322793" y="0"/>
                </a:lnTo>
                <a:lnTo>
                  <a:pt x="1100467" y="209270"/>
                </a:lnTo>
                <a:lnTo>
                  <a:pt x="1240091" y="209270"/>
                </a:lnTo>
                <a:lnTo>
                  <a:pt x="1462417"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g39d70331c01_0_6"/>
          <p:cNvSpPr/>
          <p:nvPr/>
        </p:nvSpPr>
        <p:spPr>
          <a:xfrm>
            <a:off x="2491549" y="8486914"/>
            <a:ext cx="1468754" cy="209550"/>
          </a:xfrm>
          <a:custGeom>
            <a:rect b="b" l="l" r="r" t="t"/>
            <a:pathLst>
              <a:path extrusionOk="0" h="209550" w="1468754">
                <a:moveTo>
                  <a:pt x="361950" y="0"/>
                </a:moveTo>
                <a:lnTo>
                  <a:pt x="222326" y="0"/>
                </a:lnTo>
                <a:lnTo>
                  <a:pt x="0" y="209270"/>
                </a:lnTo>
                <a:lnTo>
                  <a:pt x="139623" y="209270"/>
                </a:lnTo>
                <a:lnTo>
                  <a:pt x="361950" y="0"/>
                </a:lnTo>
                <a:close/>
              </a:path>
              <a:path extrusionOk="0" h="209550" w="1468754">
                <a:moveTo>
                  <a:pt x="743915" y="0"/>
                </a:moveTo>
                <a:lnTo>
                  <a:pt x="604291" y="0"/>
                </a:lnTo>
                <a:lnTo>
                  <a:pt x="381965" y="209270"/>
                </a:lnTo>
                <a:lnTo>
                  <a:pt x="521589" y="209270"/>
                </a:lnTo>
                <a:lnTo>
                  <a:pt x="743915" y="0"/>
                </a:lnTo>
                <a:close/>
              </a:path>
              <a:path extrusionOk="0" h="209550" w="1468754">
                <a:moveTo>
                  <a:pt x="1106284" y="0"/>
                </a:moveTo>
                <a:lnTo>
                  <a:pt x="966660" y="0"/>
                </a:lnTo>
                <a:lnTo>
                  <a:pt x="744334" y="209270"/>
                </a:lnTo>
                <a:lnTo>
                  <a:pt x="883958" y="209270"/>
                </a:lnTo>
                <a:lnTo>
                  <a:pt x="1106284" y="0"/>
                </a:lnTo>
                <a:close/>
              </a:path>
              <a:path extrusionOk="0" h="209550" w="1468754">
                <a:moveTo>
                  <a:pt x="1468666" y="0"/>
                </a:moveTo>
                <a:lnTo>
                  <a:pt x="1329042" y="0"/>
                </a:lnTo>
                <a:lnTo>
                  <a:pt x="1106716" y="209270"/>
                </a:lnTo>
                <a:lnTo>
                  <a:pt x="1246339" y="209270"/>
                </a:lnTo>
                <a:lnTo>
                  <a:pt x="1468666"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g39d70331c01_0_6"/>
          <p:cNvSpPr txBox="1"/>
          <p:nvPr>
            <p:ph type="title"/>
          </p:nvPr>
        </p:nvSpPr>
        <p:spPr>
          <a:xfrm>
            <a:off x="1384075" y="2486775"/>
            <a:ext cx="6196500" cy="874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Target Market</a:t>
            </a:r>
            <a:endParaRPr/>
          </a:p>
        </p:txBody>
      </p:sp>
      <p:sp>
        <p:nvSpPr>
          <p:cNvPr id="94" name="Google Shape;94;g39d70331c01_0_6"/>
          <p:cNvSpPr txBox="1"/>
          <p:nvPr/>
        </p:nvSpPr>
        <p:spPr>
          <a:xfrm>
            <a:off x="1384075" y="4189975"/>
            <a:ext cx="9073500" cy="381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2400">
                <a:solidFill>
                  <a:srgbClr val="FFFFFF"/>
                </a:solidFill>
                <a:latin typeface="Trebuchet MS"/>
                <a:ea typeface="Trebuchet MS"/>
                <a:cs typeface="Trebuchet MS"/>
                <a:sym typeface="Trebuchet MS"/>
              </a:rPr>
              <a:t>Focus: SMEs &amp; IT Professionals</a:t>
            </a:r>
            <a:endParaRPr b="1" sz="2400">
              <a:solidFill>
                <a:srgbClr val="FFFFFF"/>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t/>
            </a:r>
            <a:endParaRPr b="1" sz="2400">
              <a:solidFill>
                <a:srgbClr val="FFFFFF"/>
              </a:solidFill>
              <a:latin typeface="Trebuchet MS"/>
              <a:ea typeface="Trebuchet MS"/>
              <a:cs typeface="Trebuchet MS"/>
              <a:sym typeface="Trebuchet MS"/>
            </a:endParaRPr>
          </a:p>
          <a:p>
            <a:pPr indent="-393700" lvl="0" marL="457200" marR="5080" rtl="0" algn="l">
              <a:lnSpc>
                <a:spcPct val="116500"/>
              </a:lnSpc>
              <a:spcBef>
                <a:spcPts val="2515"/>
              </a:spcBef>
              <a:spcAft>
                <a:spcPts val="0"/>
              </a:spcAft>
              <a:buClr>
                <a:srgbClr val="FFFFFF"/>
              </a:buClr>
              <a:buSzPts val="2600"/>
              <a:buFont typeface="Trebuchet MS"/>
              <a:buChar char="●"/>
            </a:pPr>
            <a:r>
              <a:rPr lang="en-GB" sz="2400">
                <a:solidFill>
                  <a:schemeClr val="lt1"/>
                </a:solidFill>
                <a:latin typeface="Trebuchet MS"/>
                <a:ea typeface="Trebuchet MS"/>
                <a:cs typeface="Trebuchet MS"/>
                <a:sym typeface="Trebuchet MS"/>
              </a:rPr>
              <a:t>IT Freelancers - Developers, designers, consultants needing needing professional business accounts</a:t>
            </a:r>
            <a:endParaRPr sz="2400">
              <a:solidFill>
                <a:schemeClr val="lt1"/>
              </a:solidFill>
              <a:latin typeface="Trebuchet MS"/>
              <a:ea typeface="Trebuchet MS"/>
              <a:cs typeface="Trebuchet MS"/>
              <a:sym typeface="Trebuchet MS"/>
            </a:endParaRPr>
          </a:p>
          <a:p>
            <a:pPr indent="-381000" lvl="0" marL="457200" marR="5080" rtl="0" algn="l">
              <a:lnSpc>
                <a:spcPct val="116500"/>
              </a:lnSpc>
              <a:spcBef>
                <a:spcPts val="2515"/>
              </a:spcBef>
              <a:spcAft>
                <a:spcPts val="0"/>
              </a:spcAft>
              <a:buClr>
                <a:schemeClr val="lt1"/>
              </a:buClr>
              <a:buSzPts val="2400"/>
              <a:buFont typeface="Trebuchet MS"/>
              <a:buChar char="●"/>
            </a:pPr>
            <a:r>
              <a:rPr lang="en-GB" sz="2400">
                <a:solidFill>
                  <a:schemeClr val="lt1"/>
                </a:solidFill>
                <a:latin typeface="Trebuchet MS"/>
                <a:ea typeface="Trebuchet MS"/>
                <a:cs typeface="Trebuchet MS"/>
                <a:sym typeface="Trebuchet MS"/>
              </a:rPr>
              <a:t>Small Teams - Startups and agencies with 2-20 employees</a:t>
            </a:r>
            <a:endParaRPr sz="2400">
              <a:solidFill>
                <a:schemeClr val="lt1"/>
              </a:solidFill>
              <a:latin typeface="Trebuchet MS"/>
              <a:ea typeface="Trebuchet MS"/>
              <a:cs typeface="Trebuchet MS"/>
              <a:sym typeface="Trebuchet MS"/>
            </a:endParaRPr>
          </a:p>
          <a:p>
            <a:pPr indent="-381000" lvl="0" marL="457200" marR="5080" rtl="0" algn="l">
              <a:lnSpc>
                <a:spcPct val="116500"/>
              </a:lnSpc>
              <a:spcBef>
                <a:spcPts val="2515"/>
              </a:spcBef>
              <a:spcAft>
                <a:spcPts val="0"/>
              </a:spcAft>
              <a:buClr>
                <a:schemeClr val="lt1"/>
              </a:buClr>
              <a:buSzPts val="2400"/>
              <a:buFont typeface="Trebuchet MS"/>
              <a:buChar char="●"/>
            </a:pPr>
            <a:r>
              <a:rPr lang="en-GB" sz="2400">
                <a:solidFill>
                  <a:schemeClr val="lt1"/>
                </a:solidFill>
                <a:latin typeface="Trebuchet MS"/>
                <a:ea typeface="Trebuchet MS"/>
                <a:cs typeface="Trebuchet MS"/>
                <a:sym typeface="Trebuchet MS"/>
              </a:rPr>
              <a:t>Growing SMEs - Established businesses with 20-150 employees</a:t>
            </a:r>
            <a:endParaRPr sz="2400">
              <a:solidFill>
                <a:schemeClr val="lt1"/>
              </a:solidFill>
              <a:latin typeface="Trebuchet MS"/>
              <a:ea typeface="Trebuchet MS"/>
              <a:cs typeface="Trebuchet MS"/>
              <a:sym typeface="Trebuchet MS"/>
            </a:endParaRPr>
          </a:p>
          <a:p>
            <a:pPr indent="0" lvl="0" marL="487044" marR="478790" rtl="0" algn="l">
              <a:lnSpc>
                <a:spcPct val="116500"/>
              </a:lnSpc>
              <a:spcBef>
                <a:spcPts val="5"/>
              </a:spcBef>
              <a:spcAft>
                <a:spcPts val="0"/>
              </a:spcAft>
              <a:buNone/>
            </a:pPr>
            <a:r>
              <a:t/>
            </a:r>
            <a:endParaRPr sz="220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grpSp>
        <p:nvGrpSpPr>
          <p:cNvPr id="99" name="Google Shape;99;g39d70331c01_0_20"/>
          <p:cNvGrpSpPr/>
          <p:nvPr/>
        </p:nvGrpSpPr>
        <p:grpSpPr>
          <a:xfrm>
            <a:off x="0" y="0"/>
            <a:ext cx="18288000" cy="10287000"/>
            <a:chOff x="0" y="0"/>
            <a:chExt cx="18288000" cy="10287000"/>
          </a:xfrm>
        </p:grpSpPr>
        <p:pic>
          <p:nvPicPr>
            <p:cNvPr id="100" name="Google Shape;100;g39d70331c01_0_20"/>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01" name="Google Shape;101;g39d70331c01_0_20"/>
            <p:cNvSpPr/>
            <p:nvPr/>
          </p:nvSpPr>
          <p:spPr>
            <a:xfrm>
              <a:off x="378814" y="0"/>
              <a:ext cx="4935855" cy="2301240"/>
            </a:xfrm>
            <a:custGeom>
              <a:rect b="b" l="l" r="r" t="t"/>
              <a:pathLst>
                <a:path extrusionOk="0" h="2301240" w="4935855">
                  <a:moveTo>
                    <a:pt x="0" y="0"/>
                  </a:moveTo>
                  <a:lnTo>
                    <a:pt x="4935587" y="0"/>
                  </a:lnTo>
                  <a:lnTo>
                    <a:pt x="4935587" y="2268421"/>
                  </a:lnTo>
                  <a:lnTo>
                    <a:pt x="4933001" y="2281273"/>
                  </a:lnTo>
                  <a:lnTo>
                    <a:pt x="4925945" y="2291754"/>
                  </a:lnTo>
                  <a:lnTo>
                    <a:pt x="4915470" y="2298814"/>
                  </a:lnTo>
                  <a:lnTo>
                    <a:pt x="4904264" y="2301071"/>
                  </a:lnTo>
                  <a:lnTo>
                    <a:pt x="505871" y="2301071"/>
                  </a:lnTo>
                  <a:lnTo>
                    <a:pt x="475456" y="2275127"/>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g39d70331c01_0_20"/>
            <p:cNvSpPr/>
            <p:nvPr/>
          </p:nvSpPr>
          <p:spPr>
            <a:xfrm>
              <a:off x="0" y="0"/>
              <a:ext cx="4975860" cy="10287000"/>
            </a:xfrm>
            <a:custGeom>
              <a:rect b="b" l="l" r="r" t="t"/>
              <a:pathLst>
                <a:path extrusionOk="0" h="10287000" w="4975860">
                  <a:moveTo>
                    <a:pt x="0" y="10287000"/>
                  </a:moveTo>
                  <a:lnTo>
                    <a:pt x="4975456" y="10287000"/>
                  </a:lnTo>
                  <a:lnTo>
                    <a:pt x="4975456" y="0"/>
                  </a:lnTo>
                  <a:lnTo>
                    <a:pt x="0" y="0"/>
                  </a:lnTo>
                  <a:lnTo>
                    <a:pt x="0" y="10287000"/>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g39d70331c01_0_20"/>
            <p:cNvSpPr/>
            <p:nvPr/>
          </p:nvSpPr>
          <p:spPr>
            <a:xfrm>
              <a:off x="16672134" y="9663500"/>
              <a:ext cx="1178559"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g39d70331c01_0_20"/>
            <p:cNvSpPr/>
            <p:nvPr/>
          </p:nvSpPr>
          <p:spPr>
            <a:xfrm>
              <a:off x="16672134" y="9461720"/>
              <a:ext cx="1178559"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g39d70331c01_0_20"/>
            <p:cNvSpPr/>
            <p:nvPr/>
          </p:nvSpPr>
          <p:spPr>
            <a:xfrm>
              <a:off x="16672134" y="9259941"/>
              <a:ext cx="1178559"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 name="Google Shape;106;g39d70331c01_0_20"/>
            <p:cNvPicPr preferRelativeResize="0"/>
            <p:nvPr/>
          </p:nvPicPr>
          <p:blipFill rotWithShape="1">
            <a:blip r:embed="rId4">
              <a:alphaModFix/>
            </a:blip>
            <a:srcRect b="0" l="0" r="0" t="0"/>
            <a:stretch/>
          </p:blipFill>
          <p:spPr>
            <a:xfrm>
              <a:off x="1466849" y="2560954"/>
              <a:ext cx="180975" cy="180974"/>
            </a:xfrm>
            <a:prstGeom prst="rect">
              <a:avLst/>
            </a:prstGeom>
            <a:noFill/>
            <a:ln>
              <a:noFill/>
            </a:ln>
          </p:spPr>
        </p:pic>
        <p:pic>
          <p:nvPicPr>
            <p:cNvPr id="107" name="Google Shape;107;g39d70331c01_0_20"/>
            <p:cNvPicPr preferRelativeResize="0"/>
            <p:nvPr/>
          </p:nvPicPr>
          <p:blipFill rotWithShape="1">
            <a:blip r:embed="rId5">
              <a:alphaModFix/>
            </a:blip>
            <a:srcRect b="0" l="0" r="0" t="0"/>
            <a:stretch/>
          </p:blipFill>
          <p:spPr>
            <a:xfrm>
              <a:off x="1466849" y="5475604"/>
              <a:ext cx="180975" cy="180974"/>
            </a:xfrm>
            <a:prstGeom prst="rect">
              <a:avLst/>
            </a:prstGeom>
            <a:noFill/>
            <a:ln>
              <a:noFill/>
            </a:ln>
          </p:spPr>
        </p:pic>
        <p:pic>
          <p:nvPicPr>
            <p:cNvPr id="108" name="Google Shape;108;g39d70331c01_0_20"/>
            <p:cNvPicPr preferRelativeResize="0"/>
            <p:nvPr/>
          </p:nvPicPr>
          <p:blipFill rotWithShape="1">
            <a:blip r:embed="rId5">
              <a:alphaModFix/>
            </a:blip>
            <a:srcRect b="0" l="0" r="0" t="0"/>
            <a:stretch/>
          </p:blipFill>
          <p:spPr>
            <a:xfrm>
              <a:off x="1466850" y="7418700"/>
              <a:ext cx="180975" cy="180975"/>
            </a:xfrm>
            <a:prstGeom prst="rect">
              <a:avLst/>
            </a:prstGeom>
            <a:noFill/>
            <a:ln>
              <a:noFill/>
            </a:ln>
          </p:spPr>
        </p:pic>
      </p:grpSp>
      <p:sp>
        <p:nvSpPr>
          <p:cNvPr id="109" name="Google Shape;109;g39d70331c01_0_20"/>
          <p:cNvSpPr txBox="1"/>
          <p:nvPr/>
        </p:nvSpPr>
        <p:spPr>
          <a:xfrm>
            <a:off x="1900650" y="2422325"/>
            <a:ext cx="11236800" cy="640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4000">
                <a:solidFill>
                  <a:srgbClr val="FFFFFF"/>
                </a:solidFill>
                <a:latin typeface="Helvetica Neue"/>
                <a:ea typeface="Helvetica Neue"/>
                <a:cs typeface="Helvetica Neue"/>
                <a:sym typeface="Helvetica Neue"/>
              </a:rPr>
              <a:t>25M+ SMEs in Europe</a:t>
            </a:r>
            <a:endParaRPr sz="4000">
              <a:solidFill>
                <a:srgbClr val="FFFFFF"/>
              </a:solidFill>
              <a:latin typeface="Helvetica Neue"/>
              <a:ea typeface="Helvetica Neue"/>
              <a:cs typeface="Helvetica Neue"/>
              <a:sym typeface="Helvetica Neue"/>
            </a:endParaRPr>
          </a:p>
          <a:p>
            <a:pPr indent="0" lvl="0" marL="12700" marR="0" rtl="0" algn="l">
              <a:lnSpc>
                <a:spcPct val="100000"/>
              </a:lnSpc>
              <a:spcBef>
                <a:spcPts val="0"/>
              </a:spcBef>
              <a:spcAft>
                <a:spcPts val="0"/>
              </a:spcAft>
              <a:buNone/>
            </a:pPr>
            <a:r>
              <a:t/>
            </a:r>
            <a:endParaRPr sz="4000">
              <a:solidFill>
                <a:srgbClr val="FFFFFF"/>
              </a:solidFill>
              <a:latin typeface="Helvetica Neue"/>
              <a:ea typeface="Helvetica Neue"/>
              <a:cs typeface="Helvetica Neue"/>
              <a:sym typeface="Helvetica Neue"/>
            </a:endParaRPr>
          </a:p>
          <a:p>
            <a:pPr indent="0" lvl="0" marL="12700" marR="0" rtl="0" algn="l">
              <a:lnSpc>
                <a:spcPct val="100000"/>
              </a:lnSpc>
              <a:spcBef>
                <a:spcPts val="0"/>
              </a:spcBef>
              <a:spcAft>
                <a:spcPts val="0"/>
              </a:spcAft>
              <a:buNone/>
            </a:pPr>
            <a:r>
              <a:t/>
            </a:r>
            <a:endParaRPr sz="4000">
              <a:solidFill>
                <a:srgbClr val="FFFFFF"/>
              </a:solidFill>
              <a:latin typeface="Helvetica Neue"/>
              <a:ea typeface="Helvetica Neue"/>
              <a:cs typeface="Helvetica Neue"/>
              <a:sym typeface="Helvetica Neue"/>
            </a:endParaRPr>
          </a:p>
          <a:p>
            <a:pPr indent="0" lvl="0" marL="12700" marR="0" rtl="0" algn="l">
              <a:lnSpc>
                <a:spcPct val="100000"/>
              </a:lnSpc>
              <a:spcBef>
                <a:spcPts val="0"/>
              </a:spcBef>
              <a:spcAft>
                <a:spcPts val="0"/>
              </a:spcAft>
              <a:buNone/>
            </a:pPr>
            <a:r>
              <a:t/>
            </a:r>
            <a:endParaRPr sz="4000">
              <a:solidFill>
                <a:srgbClr val="FFFFFF"/>
              </a:solidFill>
              <a:latin typeface="Helvetica Neue"/>
              <a:ea typeface="Helvetica Neue"/>
              <a:cs typeface="Helvetica Neue"/>
              <a:sym typeface="Helvetica Neue"/>
            </a:endParaRPr>
          </a:p>
          <a:p>
            <a:pPr indent="0" lvl="0" marL="12700" marR="1690370" rtl="0" algn="l">
              <a:lnSpc>
                <a:spcPct val="79700"/>
              </a:lnSpc>
              <a:spcBef>
                <a:spcPts val="3825"/>
              </a:spcBef>
              <a:spcAft>
                <a:spcPts val="0"/>
              </a:spcAft>
              <a:buNone/>
            </a:pPr>
            <a:r>
              <a:rPr lang="en-GB" sz="4000">
                <a:solidFill>
                  <a:schemeClr val="lt1"/>
                </a:solidFill>
                <a:latin typeface="Helvetica Neue"/>
                <a:ea typeface="Helvetica Neue"/>
                <a:cs typeface="Helvetica Neue"/>
                <a:sym typeface="Helvetica Neue"/>
              </a:rPr>
              <a:t>€190B SME Banking Market</a:t>
            </a:r>
            <a:endParaRPr sz="5300">
              <a:solidFill>
                <a:schemeClr val="lt1"/>
              </a:solidFill>
              <a:latin typeface="Helvetica Neue"/>
              <a:ea typeface="Helvetica Neue"/>
              <a:cs typeface="Helvetica Neue"/>
              <a:sym typeface="Helvetica Neue"/>
            </a:endParaRPr>
          </a:p>
          <a:p>
            <a:pPr indent="0" lvl="0" marL="12700" marR="5080" rtl="0" algn="l">
              <a:lnSpc>
                <a:spcPct val="79700"/>
              </a:lnSpc>
              <a:spcBef>
                <a:spcPts val="3825"/>
              </a:spcBef>
              <a:spcAft>
                <a:spcPts val="0"/>
              </a:spcAft>
              <a:buNone/>
            </a:pPr>
            <a:r>
              <a:t/>
            </a:r>
            <a:endParaRPr sz="4000">
              <a:solidFill>
                <a:srgbClr val="FFFFFF"/>
              </a:solidFill>
              <a:latin typeface="Helvetica Neue"/>
              <a:ea typeface="Helvetica Neue"/>
              <a:cs typeface="Helvetica Neue"/>
              <a:sym typeface="Helvetica Neue"/>
            </a:endParaRPr>
          </a:p>
          <a:p>
            <a:pPr indent="0" lvl="0" marL="12700" marR="5080" rtl="0" algn="l">
              <a:lnSpc>
                <a:spcPct val="79700"/>
              </a:lnSpc>
              <a:spcBef>
                <a:spcPts val="3825"/>
              </a:spcBef>
              <a:spcAft>
                <a:spcPts val="0"/>
              </a:spcAft>
              <a:buNone/>
            </a:pPr>
            <a:r>
              <a:rPr lang="en-GB" sz="4000">
                <a:solidFill>
                  <a:srgbClr val="FFFFFF"/>
                </a:solidFill>
                <a:latin typeface="Helvetica Neue"/>
                <a:ea typeface="Helvetica Neue"/>
                <a:cs typeface="Helvetica Neue"/>
                <a:sym typeface="Helvetica Neue"/>
              </a:rPr>
              <a:t>65% Unhappy with Current Bank</a:t>
            </a:r>
            <a:endParaRPr sz="4000">
              <a:solidFill>
                <a:schemeClr val="dk1"/>
              </a:solidFill>
              <a:latin typeface="Helvetica Neue"/>
              <a:ea typeface="Helvetica Neue"/>
              <a:cs typeface="Helvetica Neue"/>
              <a:sym typeface="Helvetica Neue"/>
            </a:endParaRPr>
          </a:p>
          <a:p>
            <a:pPr indent="0" lvl="0" marL="12700" marR="2221865" rtl="0" algn="l">
              <a:lnSpc>
                <a:spcPct val="79700"/>
              </a:lnSpc>
              <a:spcBef>
                <a:spcPts val="3825"/>
              </a:spcBef>
              <a:spcAft>
                <a:spcPts val="0"/>
              </a:spcAft>
              <a:buNone/>
            </a:pPr>
            <a:r>
              <a:t/>
            </a:r>
            <a:endParaRPr sz="4000">
              <a:solidFill>
                <a:schemeClr val="dk1"/>
              </a:solidFill>
              <a:latin typeface="Helvetica Neue"/>
              <a:ea typeface="Helvetica Neue"/>
              <a:cs typeface="Helvetica Neue"/>
              <a:sym typeface="Helvetica Neue"/>
            </a:endParaRPr>
          </a:p>
        </p:txBody>
      </p:sp>
      <p:sp>
        <p:nvSpPr>
          <p:cNvPr id="110" name="Google Shape;110;g39d70331c01_0_20"/>
          <p:cNvSpPr txBox="1"/>
          <p:nvPr>
            <p:ph type="title"/>
          </p:nvPr>
        </p:nvSpPr>
        <p:spPr>
          <a:xfrm>
            <a:off x="7041450" y="919725"/>
            <a:ext cx="11133900" cy="109470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lang="en-GB" sz="7000">
                <a:solidFill>
                  <a:srgbClr val="D9D9D9"/>
                </a:solidFill>
              </a:rPr>
              <a:t>MARKET OPPORTUNITY</a:t>
            </a:r>
            <a:endParaRPr sz="7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 name="Shape 114"/>
        <p:cNvGrpSpPr/>
        <p:nvPr/>
      </p:nvGrpSpPr>
      <p:grpSpPr>
        <a:xfrm>
          <a:off x="0" y="0"/>
          <a:ext cx="0" cy="0"/>
          <a:chOff x="0" y="0"/>
          <a:chExt cx="0" cy="0"/>
        </a:xfrm>
      </p:grpSpPr>
      <p:sp>
        <p:nvSpPr>
          <p:cNvPr id="115" name="Google Shape;115;p6"/>
          <p:cNvSpPr/>
          <p:nvPr/>
        </p:nvSpPr>
        <p:spPr>
          <a:xfrm>
            <a:off x="0" y="0"/>
            <a:ext cx="18288000" cy="8613775"/>
          </a:xfrm>
          <a:custGeom>
            <a:rect b="b" l="l" r="r" t="t"/>
            <a:pathLst>
              <a:path extrusionOk="0" h="8613775" w="18288000">
                <a:moveTo>
                  <a:pt x="0" y="8613161"/>
                </a:moveTo>
                <a:lnTo>
                  <a:pt x="18287998" y="8613161"/>
                </a:lnTo>
                <a:lnTo>
                  <a:pt x="18287998" y="0"/>
                </a:lnTo>
                <a:lnTo>
                  <a:pt x="0" y="0"/>
                </a:lnTo>
                <a:lnTo>
                  <a:pt x="0" y="8613161"/>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3">
            <a:alphaModFix/>
          </a:blip>
          <a:srcRect b="0" l="0" r="0" t="0"/>
          <a:stretch/>
        </p:blipFill>
        <p:spPr>
          <a:xfrm>
            <a:off x="0" y="8575446"/>
            <a:ext cx="18287999" cy="1711553"/>
          </a:xfrm>
          <a:prstGeom prst="rect">
            <a:avLst/>
          </a:prstGeom>
          <a:noFill/>
          <a:ln>
            <a:noFill/>
          </a:ln>
        </p:spPr>
      </p:pic>
      <p:sp>
        <p:nvSpPr>
          <p:cNvPr id="117" name="Google Shape;117;p6"/>
          <p:cNvSpPr/>
          <p:nvPr/>
        </p:nvSpPr>
        <p:spPr>
          <a:xfrm>
            <a:off x="0" y="0"/>
            <a:ext cx="3820160" cy="1903095"/>
          </a:xfrm>
          <a:custGeom>
            <a:rect b="b" l="l" r="r" t="t"/>
            <a:pathLst>
              <a:path extrusionOk="0" h="1903095" w="3820160">
                <a:moveTo>
                  <a:pt x="3774196" y="1902765"/>
                </a:moveTo>
                <a:lnTo>
                  <a:pt x="0" y="1902765"/>
                </a:lnTo>
                <a:lnTo>
                  <a:pt x="0" y="0"/>
                </a:lnTo>
                <a:lnTo>
                  <a:pt x="3819793" y="0"/>
                </a:lnTo>
                <a:lnTo>
                  <a:pt x="3819793" y="1857175"/>
                </a:lnTo>
                <a:lnTo>
                  <a:pt x="3816216" y="1874941"/>
                </a:lnTo>
                <a:lnTo>
                  <a:pt x="3806456" y="1889430"/>
                </a:lnTo>
                <a:lnTo>
                  <a:pt x="3791965" y="1899189"/>
                </a:lnTo>
                <a:lnTo>
                  <a:pt x="3774196" y="1902765"/>
                </a:lnTo>
                <a:close/>
              </a:path>
            </a:pathLst>
          </a:custGeom>
          <a:solidFill>
            <a:srgbClr val="D9D9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6"/>
          <p:cNvSpPr txBox="1"/>
          <p:nvPr>
            <p:ph type="title"/>
          </p:nvPr>
        </p:nvSpPr>
        <p:spPr>
          <a:xfrm>
            <a:off x="1016000" y="1000855"/>
            <a:ext cx="7442200" cy="88998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5700">
                <a:solidFill>
                  <a:srgbClr val="044BAB"/>
                </a:solidFill>
              </a:rPr>
              <a:t>VISION </a:t>
            </a:r>
            <a:r>
              <a:rPr lang="en-GB" sz="5700"/>
              <a:t>&amp; MISSION</a:t>
            </a:r>
            <a:endParaRPr sz="5700"/>
          </a:p>
        </p:txBody>
      </p:sp>
      <p:sp>
        <p:nvSpPr>
          <p:cNvPr id="119" name="Google Shape;119;p6"/>
          <p:cNvSpPr txBox="1"/>
          <p:nvPr/>
        </p:nvSpPr>
        <p:spPr>
          <a:xfrm>
            <a:off x="2574752" y="3138171"/>
            <a:ext cx="4793615" cy="399732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lang="en-GB" sz="4150">
                <a:solidFill>
                  <a:srgbClr val="F7C809"/>
                </a:solidFill>
                <a:latin typeface="Tahoma"/>
                <a:ea typeface="Tahoma"/>
                <a:cs typeface="Tahoma"/>
                <a:sym typeface="Tahoma"/>
              </a:rPr>
              <a:t>OUR VISION</a:t>
            </a:r>
            <a:endParaRPr b="1" sz="4150">
              <a:solidFill>
                <a:schemeClr val="dk1"/>
              </a:solidFill>
              <a:latin typeface="Tahoma"/>
              <a:ea typeface="Tahoma"/>
              <a:cs typeface="Tahoma"/>
              <a:sym typeface="Tahoma"/>
            </a:endParaRPr>
          </a:p>
          <a:p>
            <a:pPr indent="0" lvl="0" marL="12700" marR="5080" rtl="0" algn="l">
              <a:lnSpc>
                <a:spcPct val="127000"/>
              </a:lnSpc>
              <a:spcBef>
                <a:spcPts val="1890"/>
              </a:spcBef>
              <a:spcAft>
                <a:spcPts val="0"/>
              </a:spcAft>
              <a:buNone/>
            </a:pPr>
            <a:r>
              <a:rPr lang="en-GB" sz="3200">
                <a:solidFill>
                  <a:srgbClr val="FFFFFF"/>
                </a:solidFill>
                <a:latin typeface="Tahoma"/>
                <a:ea typeface="Tahoma"/>
                <a:cs typeface="Tahoma"/>
                <a:sym typeface="Tahoma"/>
              </a:rPr>
              <a:t>To be the most preferred  online payment  processing service  provider for website  owners of any size.</a:t>
            </a:r>
            <a:endParaRPr sz="3200">
              <a:solidFill>
                <a:schemeClr val="dk1"/>
              </a:solidFill>
              <a:latin typeface="Tahoma"/>
              <a:ea typeface="Tahoma"/>
              <a:cs typeface="Tahoma"/>
              <a:sym typeface="Tahoma"/>
            </a:endParaRPr>
          </a:p>
        </p:txBody>
      </p:sp>
      <p:sp>
        <p:nvSpPr>
          <p:cNvPr id="120" name="Google Shape;120;p6"/>
          <p:cNvSpPr txBox="1"/>
          <p:nvPr/>
        </p:nvSpPr>
        <p:spPr>
          <a:xfrm>
            <a:off x="10236193" y="3140788"/>
            <a:ext cx="5468620" cy="399478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GB" sz="4150">
                <a:solidFill>
                  <a:srgbClr val="37B5FF"/>
                </a:solidFill>
                <a:latin typeface="Tahoma"/>
                <a:ea typeface="Tahoma"/>
                <a:cs typeface="Tahoma"/>
                <a:sym typeface="Tahoma"/>
              </a:rPr>
              <a:t>OUR MISSION</a:t>
            </a:r>
            <a:endParaRPr sz="4150">
              <a:solidFill>
                <a:schemeClr val="dk1"/>
              </a:solidFill>
              <a:latin typeface="Tahoma"/>
              <a:ea typeface="Tahoma"/>
              <a:cs typeface="Tahoma"/>
              <a:sym typeface="Tahoma"/>
            </a:endParaRPr>
          </a:p>
          <a:p>
            <a:pPr indent="0" lvl="0" marL="12700" marR="5080" rtl="0" algn="l">
              <a:lnSpc>
                <a:spcPct val="127000"/>
              </a:lnSpc>
              <a:spcBef>
                <a:spcPts val="1885"/>
              </a:spcBef>
              <a:spcAft>
                <a:spcPts val="0"/>
              </a:spcAft>
              <a:buNone/>
            </a:pPr>
            <a:r>
              <a:rPr lang="en-GB" sz="3200">
                <a:solidFill>
                  <a:srgbClr val="FFFFFF"/>
                </a:solidFill>
                <a:latin typeface="Tahoma"/>
                <a:ea typeface="Tahoma"/>
                <a:cs typeface="Tahoma"/>
                <a:sym typeface="Tahoma"/>
              </a:rPr>
              <a:t>To provide a simple and fully  automated online payment  gateway for website  business owners across the  globe.</a:t>
            </a:r>
            <a:endParaRPr sz="3200">
              <a:solidFill>
                <a:schemeClr val="dk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 name="Shape 124"/>
        <p:cNvGrpSpPr/>
        <p:nvPr/>
      </p:nvGrpSpPr>
      <p:grpSpPr>
        <a:xfrm>
          <a:off x="0" y="0"/>
          <a:ext cx="0" cy="0"/>
          <a:chOff x="0" y="0"/>
          <a:chExt cx="0" cy="0"/>
        </a:xfrm>
      </p:grpSpPr>
      <p:grpSp>
        <p:nvGrpSpPr>
          <p:cNvPr id="125" name="Google Shape;125;p7"/>
          <p:cNvGrpSpPr/>
          <p:nvPr/>
        </p:nvGrpSpPr>
        <p:grpSpPr>
          <a:xfrm>
            <a:off x="0" y="0"/>
            <a:ext cx="18287998" cy="10287000"/>
            <a:chOff x="0" y="0"/>
            <a:chExt cx="18287998" cy="10287000"/>
          </a:xfrm>
        </p:grpSpPr>
        <p:pic>
          <p:nvPicPr>
            <p:cNvPr id="126" name="Google Shape;126;p7"/>
            <p:cNvPicPr preferRelativeResize="0"/>
            <p:nvPr/>
          </p:nvPicPr>
          <p:blipFill rotWithShape="1">
            <a:blip r:embed="rId3">
              <a:alphaModFix/>
            </a:blip>
            <a:srcRect b="0" l="0" r="0" t="0"/>
            <a:stretch/>
          </p:blipFill>
          <p:spPr>
            <a:xfrm>
              <a:off x="0" y="0"/>
              <a:ext cx="18287998" cy="10286999"/>
            </a:xfrm>
            <a:prstGeom prst="rect">
              <a:avLst/>
            </a:prstGeom>
            <a:noFill/>
            <a:ln>
              <a:noFill/>
            </a:ln>
          </p:spPr>
        </p:pic>
        <p:sp>
          <p:nvSpPr>
            <p:cNvPr id="127" name="Google Shape;127;p7"/>
            <p:cNvSpPr/>
            <p:nvPr/>
          </p:nvSpPr>
          <p:spPr>
            <a:xfrm>
              <a:off x="378814" y="0"/>
              <a:ext cx="4935855" cy="2301240"/>
            </a:xfrm>
            <a:custGeom>
              <a:rect b="b" l="l" r="r" t="t"/>
              <a:pathLst>
                <a:path extrusionOk="0" h="2301240" w="4935855">
                  <a:moveTo>
                    <a:pt x="0" y="0"/>
                  </a:moveTo>
                  <a:lnTo>
                    <a:pt x="4935587" y="0"/>
                  </a:lnTo>
                  <a:lnTo>
                    <a:pt x="4935587" y="2268421"/>
                  </a:lnTo>
                  <a:lnTo>
                    <a:pt x="4933001" y="2281273"/>
                  </a:lnTo>
                  <a:lnTo>
                    <a:pt x="4925946" y="2291755"/>
                  </a:lnTo>
                  <a:lnTo>
                    <a:pt x="4915470" y="2298814"/>
                  </a:lnTo>
                  <a:lnTo>
                    <a:pt x="4904264" y="2301071"/>
                  </a:lnTo>
                  <a:lnTo>
                    <a:pt x="505872" y="2301071"/>
                  </a:lnTo>
                  <a:lnTo>
                    <a:pt x="475456" y="2275127"/>
                  </a:lnTo>
                  <a:lnTo>
                    <a:pt x="0" y="0"/>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7"/>
            <p:cNvSpPr/>
            <p:nvPr/>
          </p:nvSpPr>
          <p:spPr>
            <a:xfrm>
              <a:off x="0" y="0"/>
              <a:ext cx="4975860" cy="10287000"/>
            </a:xfrm>
            <a:custGeom>
              <a:rect b="b" l="l" r="r" t="t"/>
              <a:pathLst>
                <a:path extrusionOk="0" h="10287000" w="4975860">
                  <a:moveTo>
                    <a:pt x="0" y="10286999"/>
                  </a:moveTo>
                  <a:lnTo>
                    <a:pt x="4975456" y="10286999"/>
                  </a:lnTo>
                  <a:lnTo>
                    <a:pt x="4975456" y="0"/>
                  </a:lnTo>
                  <a:lnTo>
                    <a:pt x="0" y="0"/>
                  </a:lnTo>
                  <a:lnTo>
                    <a:pt x="0" y="10286999"/>
                  </a:lnTo>
                  <a:close/>
                </a:path>
              </a:pathLst>
            </a:custGeom>
            <a:solidFill>
              <a:srgbClr val="044B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7"/>
            <p:cNvSpPr/>
            <p:nvPr/>
          </p:nvSpPr>
          <p:spPr>
            <a:xfrm>
              <a:off x="16672134" y="9663501"/>
              <a:ext cx="1178560"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7"/>
            <p:cNvSpPr/>
            <p:nvPr/>
          </p:nvSpPr>
          <p:spPr>
            <a:xfrm>
              <a:off x="16672134" y="9461719"/>
              <a:ext cx="1178560"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7"/>
            <p:cNvSpPr/>
            <p:nvPr/>
          </p:nvSpPr>
          <p:spPr>
            <a:xfrm>
              <a:off x="16672134" y="9259942"/>
              <a:ext cx="1178560" cy="196215"/>
            </a:xfrm>
            <a:custGeom>
              <a:rect b="b" l="l" r="r" t="t"/>
              <a:pathLst>
                <a:path extrusionOk="0" h="196215" w="1178559">
                  <a:moveTo>
                    <a:pt x="1162569" y="195804"/>
                  </a:moveTo>
                  <a:lnTo>
                    <a:pt x="1156403" y="195804"/>
                  </a:lnTo>
                  <a:lnTo>
                    <a:pt x="1151423" y="195804"/>
                  </a:lnTo>
                  <a:lnTo>
                    <a:pt x="1146680" y="194162"/>
                  </a:lnTo>
                  <a:lnTo>
                    <a:pt x="967389" y="49478"/>
                  </a:lnTo>
                  <a:lnTo>
                    <a:pt x="792131" y="190879"/>
                  </a:lnTo>
                  <a:lnTo>
                    <a:pt x="785528" y="194572"/>
                  </a:lnTo>
                  <a:lnTo>
                    <a:pt x="778257" y="195804"/>
                  </a:lnTo>
                  <a:lnTo>
                    <a:pt x="770987" y="194572"/>
                  </a:lnTo>
                  <a:lnTo>
                    <a:pt x="764384" y="190879"/>
                  </a:lnTo>
                  <a:lnTo>
                    <a:pt x="589125" y="49478"/>
                  </a:lnTo>
                  <a:lnTo>
                    <a:pt x="413867" y="190879"/>
                  </a:lnTo>
                  <a:lnTo>
                    <a:pt x="407263" y="194572"/>
                  </a:lnTo>
                  <a:lnTo>
                    <a:pt x="399993" y="195804"/>
                  </a:lnTo>
                  <a:lnTo>
                    <a:pt x="392723" y="194572"/>
                  </a:lnTo>
                  <a:lnTo>
                    <a:pt x="386120" y="190879"/>
                  </a:lnTo>
                  <a:lnTo>
                    <a:pt x="210861" y="49478"/>
                  </a:lnTo>
                  <a:lnTo>
                    <a:pt x="35603" y="190879"/>
                  </a:lnTo>
                  <a:lnTo>
                    <a:pt x="27851" y="194855"/>
                  </a:lnTo>
                  <a:lnTo>
                    <a:pt x="19476" y="195598"/>
                  </a:lnTo>
                  <a:lnTo>
                    <a:pt x="11457" y="193220"/>
                  </a:lnTo>
                  <a:lnTo>
                    <a:pt x="4772" y="187831"/>
                  </a:lnTo>
                  <a:lnTo>
                    <a:pt x="752" y="180166"/>
                  </a:lnTo>
                  <a:lnTo>
                    <a:pt x="0" y="171885"/>
                  </a:lnTo>
                  <a:lnTo>
                    <a:pt x="2404" y="163956"/>
                  </a:lnTo>
                  <a:lnTo>
                    <a:pt x="7855" y="157346"/>
                  </a:lnTo>
                  <a:lnTo>
                    <a:pt x="196869" y="4924"/>
                  </a:lnTo>
                  <a:lnTo>
                    <a:pt x="203472" y="1231"/>
                  </a:lnTo>
                  <a:lnTo>
                    <a:pt x="210742" y="0"/>
                  </a:lnTo>
                  <a:lnTo>
                    <a:pt x="218013" y="1231"/>
                  </a:lnTo>
                  <a:lnTo>
                    <a:pt x="224616" y="4924"/>
                  </a:lnTo>
                  <a:lnTo>
                    <a:pt x="399875" y="146325"/>
                  </a:lnTo>
                  <a:lnTo>
                    <a:pt x="575133" y="4924"/>
                  </a:lnTo>
                  <a:lnTo>
                    <a:pt x="581736" y="1231"/>
                  </a:lnTo>
                  <a:lnTo>
                    <a:pt x="589007" y="0"/>
                  </a:lnTo>
                  <a:lnTo>
                    <a:pt x="596277" y="1231"/>
                  </a:lnTo>
                  <a:lnTo>
                    <a:pt x="602880" y="4924"/>
                  </a:lnTo>
                  <a:lnTo>
                    <a:pt x="778139" y="146325"/>
                  </a:lnTo>
                  <a:lnTo>
                    <a:pt x="953397" y="4924"/>
                  </a:lnTo>
                  <a:lnTo>
                    <a:pt x="960001" y="1231"/>
                  </a:lnTo>
                  <a:lnTo>
                    <a:pt x="967271" y="0"/>
                  </a:lnTo>
                  <a:lnTo>
                    <a:pt x="974541" y="1231"/>
                  </a:lnTo>
                  <a:lnTo>
                    <a:pt x="981145" y="4924"/>
                  </a:lnTo>
                  <a:lnTo>
                    <a:pt x="1170158" y="157346"/>
                  </a:lnTo>
                  <a:lnTo>
                    <a:pt x="1175709" y="163956"/>
                  </a:lnTo>
                  <a:lnTo>
                    <a:pt x="1178103" y="171885"/>
                  </a:lnTo>
                  <a:lnTo>
                    <a:pt x="1177295" y="180166"/>
                  </a:lnTo>
                  <a:lnTo>
                    <a:pt x="1173241" y="187831"/>
                  </a:lnTo>
                  <a:lnTo>
                    <a:pt x="1168972" y="192990"/>
                  </a:lnTo>
                  <a:lnTo>
                    <a:pt x="1162569" y="1958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7"/>
          <p:cNvSpPr txBox="1"/>
          <p:nvPr/>
        </p:nvSpPr>
        <p:spPr>
          <a:xfrm>
            <a:off x="1016000" y="3052777"/>
            <a:ext cx="12490450" cy="3328035"/>
          </a:xfrm>
          <a:prstGeom prst="rect">
            <a:avLst/>
          </a:prstGeom>
          <a:noFill/>
          <a:ln>
            <a:noFill/>
          </a:ln>
        </p:spPr>
        <p:txBody>
          <a:bodyPr anchorCtr="0" anchor="t" bIns="0" lIns="0" spcFirstLastPara="1" rIns="0" wrap="square" tIns="249550">
            <a:spAutoFit/>
          </a:bodyPr>
          <a:lstStyle/>
          <a:p>
            <a:pPr indent="0" lvl="0" marL="12700" marR="5080" rtl="0" algn="l">
              <a:lnSpc>
                <a:spcPct val="96746"/>
              </a:lnSpc>
              <a:spcBef>
                <a:spcPts val="0"/>
              </a:spcBef>
              <a:spcAft>
                <a:spcPts val="0"/>
              </a:spcAft>
              <a:buNone/>
            </a:pPr>
            <a:r>
              <a:rPr b="1" lang="en-GB" sz="8300">
                <a:solidFill>
                  <a:srgbClr val="FFFFFF"/>
                </a:solidFill>
                <a:latin typeface="Tahoma"/>
                <a:ea typeface="Tahoma"/>
                <a:cs typeface="Tahoma"/>
                <a:sym typeface="Tahoma"/>
              </a:rPr>
              <a:t>Make the latest  payment technologies  affordable for everyone</a:t>
            </a:r>
            <a:endParaRPr sz="8300">
              <a:solidFill>
                <a:schemeClr val="dk1"/>
              </a:solidFill>
              <a:latin typeface="Tahoma"/>
              <a:ea typeface="Tahoma"/>
              <a:cs typeface="Tahoma"/>
              <a:sym typeface="Tahoma"/>
            </a:endParaRPr>
          </a:p>
        </p:txBody>
      </p:sp>
      <p:sp>
        <p:nvSpPr>
          <p:cNvPr id="133" name="Google Shape;133;p7"/>
          <p:cNvSpPr txBox="1"/>
          <p:nvPr>
            <p:ph type="title"/>
          </p:nvPr>
        </p:nvSpPr>
        <p:spPr>
          <a:xfrm>
            <a:off x="1016000" y="1002698"/>
            <a:ext cx="3708400" cy="62837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GB" sz="4000">
                <a:latin typeface="Verdana"/>
                <a:ea typeface="Verdana"/>
                <a:cs typeface="Verdana"/>
                <a:sym typeface="Verdana"/>
              </a:rPr>
              <a:t>Our Motto</a:t>
            </a:r>
            <a:endParaRPr sz="4000">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sp>
        <p:nvSpPr>
          <p:cNvPr id="138" name="Google Shape;138;p8"/>
          <p:cNvSpPr/>
          <p:nvPr/>
        </p:nvSpPr>
        <p:spPr>
          <a:xfrm>
            <a:off x="0" y="1"/>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8"/>
          <p:cNvSpPr/>
          <p:nvPr/>
        </p:nvSpPr>
        <p:spPr>
          <a:xfrm>
            <a:off x="1028700" y="2939487"/>
            <a:ext cx="1409700" cy="180975"/>
          </a:xfrm>
          <a:custGeom>
            <a:rect b="b" l="l" r="r" t="t"/>
            <a:pathLst>
              <a:path extrusionOk="0" h="180975" w="1409700">
                <a:moveTo>
                  <a:pt x="1409699" y="180646"/>
                </a:moveTo>
                <a:lnTo>
                  <a:pt x="0" y="180646"/>
                </a:lnTo>
                <a:lnTo>
                  <a:pt x="0" y="0"/>
                </a:lnTo>
                <a:lnTo>
                  <a:pt x="1409699" y="0"/>
                </a:lnTo>
                <a:lnTo>
                  <a:pt x="1409699" y="180646"/>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0" name="Google Shape;140;p8"/>
          <p:cNvGrpSpPr/>
          <p:nvPr/>
        </p:nvGrpSpPr>
        <p:grpSpPr>
          <a:xfrm>
            <a:off x="12244854" y="579070"/>
            <a:ext cx="6043360" cy="9707987"/>
            <a:chOff x="12244854" y="579070"/>
            <a:chExt cx="6043360" cy="9707987"/>
          </a:xfrm>
        </p:grpSpPr>
        <p:sp>
          <p:nvSpPr>
            <p:cNvPr id="141" name="Google Shape;141;p8"/>
            <p:cNvSpPr/>
            <p:nvPr/>
          </p:nvSpPr>
          <p:spPr>
            <a:xfrm>
              <a:off x="14979229" y="1289742"/>
              <a:ext cx="3308985" cy="8997315"/>
            </a:xfrm>
            <a:custGeom>
              <a:rect b="b" l="l" r="r" t="t"/>
              <a:pathLst>
                <a:path extrusionOk="0" h="8997315" w="3308984">
                  <a:moveTo>
                    <a:pt x="0" y="8997258"/>
                  </a:moveTo>
                  <a:lnTo>
                    <a:pt x="0" y="0"/>
                  </a:lnTo>
                  <a:lnTo>
                    <a:pt x="3308769" y="0"/>
                  </a:lnTo>
                  <a:lnTo>
                    <a:pt x="3308769" y="8997258"/>
                  </a:lnTo>
                  <a:lnTo>
                    <a:pt x="0" y="8997258"/>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2" name="Google Shape;142;p8"/>
            <p:cNvPicPr preferRelativeResize="0"/>
            <p:nvPr/>
          </p:nvPicPr>
          <p:blipFill rotWithShape="1">
            <a:blip r:embed="rId3">
              <a:alphaModFix/>
            </a:blip>
            <a:srcRect b="0" l="0" r="0" t="0"/>
            <a:stretch/>
          </p:blipFill>
          <p:spPr>
            <a:xfrm>
              <a:off x="12275814" y="579070"/>
              <a:ext cx="4829174" cy="2543174"/>
            </a:xfrm>
            <a:prstGeom prst="rect">
              <a:avLst/>
            </a:prstGeom>
            <a:noFill/>
            <a:ln>
              <a:noFill/>
            </a:ln>
          </p:spPr>
        </p:pic>
        <p:pic>
          <p:nvPicPr>
            <p:cNvPr id="143" name="Google Shape;143;p8"/>
            <p:cNvPicPr preferRelativeResize="0"/>
            <p:nvPr/>
          </p:nvPicPr>
          <p:blipFill rotWithShape="1">
            <a:blip r:embed="rId4">
              <a:alphaModFix/>
            </a:blip>
            <a:srcRect b="0" l="0" r="0" t="0"/>
            <a:stretch/>
          </p:blipFill>
          <p:spPr>
            <a:xfrm>
              <a:off x="12244854" y="3475865"/>
              <a:ext cx="4867274" cy="2750531"/>
            </a:xfrm>
            <a:prstGeom prst="rect">
              <a:avLst/>
            </a:prstGeom>
            <a:noFill/>
            <a:ln>
              <a:noFill/>
            </a:ln>
          </p:spPr>
        </p:pic>
      </p:grpSp>
      <p:sp>
        <p:nvSpPr>
          <p:cNvPr id="144" name="Google Shape;144;p8"/>
          <p:cNvSpPr/>
          <p:nvPr/>
        </p:nvSpPr>
        <p:spPr>
          <a:xfrm>
            <a:off x="1191044" y="5639558"/>
            <a:ext cx="457200" cy="495300"/>
          </a:xfrm>
          <a:custGeom>
            <a:rect b="b" l="l" r="r" t="t"/>
            <a:pathLst>
              <a:path extrusionOk="0" h="495300" w="457200">
                <a:moveTo>
                  <a:pt x="36555" y="275166"/>
                </a:moveTo>
                <a:lnTo>
                  <a:pt x="0" y="275166"/>
                </a:lnTo>
                <a:lnTo>
                  <a:pt x="0" y="27516"/>
                </a:lnTo>
                <a:lnTo>
                  <a:pt x="2099" y="16638"/>
                </a:lnTo>
                <a:lnTo>
                  <a:pt x="7882" y="7911"/>
                </a:lnTo>
                <a:lnTo>
                  <a:pt x="16578" y="2106"/>
                </a:lnTo>
                <a:lnTo>
                  <a:pt x="27416" y="0"/>
                </a:lnTo>
                <a:lnTo>
                  <a:pt x="429521" y="0"/>
                </a:lnTo>
                <a:lnTo>
                  <a:pt x="440359" y="2106"/>
                </a:lnTo>
                <a:lnTo>
                  <a:pt x="449055" y="7911"/>
                </a:lnTo>
                <a:lnTo>
                  <a:pt x="454838" y="16638"/>
                </a:lnTo>
                <a:lnTo>
                  <a:pt x="456937" y="27516"/>
                </a:lnTo>
                <a:lnTo>
                  <a:pt x="456937" y="36688"/>
                </a:lnTo>
                <a:lnTo>
                  <a:pt x="40210" y="36688"/>
                </a:lnTo>
                <a:lnTo>
                  <a:pt x="36555" y="40357"/>
                </a:lnTo>
                <a:lnTo>
                  <a:pt x="36555" y="275166"/>
                </a:lnTo>
                <a:close/>
              </a:path>
              <a:path extrusionOk="0" h="495300" w="457200">
                <a:moveTo>
                  <a:pt x="456937" y="275166"/>
                </a:moveTo>
                <a:lnTo>
                  <a:pt x="420382" y="275166"/>
                </a:lnTo>
                <a:lnTo>
                  <a:pt x="420382" y="40357"/>
                </a:lnTo>
                <a:lnTo>
                  <a:pt x="416727" y="36688"/>
                </a:lnTo>
                <a:lnTo>
                  <a:pt x="456937" y="36688"/>
                </a:lnTo>
                <a:lnTo>
                  <a:pt x="456937" y="275166"/>
                </a:lnTo>
                <a:close/>
              </a:path>
              <a:path extrusionOk="0" h="495300" w="457200">
                <a:moveTo>
                  <a:pt x="402105" y="275166"/>
                </a:moveTo>
                <a:lnTo>
                  <a:pt x="54832" y="275166"/>
                </a:lnTo>
                <a:lnTo>
                  <a:pt x="54832" y="55033"/>
                </a:lnTo>
                <a:lnTo>
                  <a:pt x="402105" y="55033"/>
                </a:lnTo>
                <a:lnTo>
                  <a:pt x="402105" y="275166"/>
                </a:lnTo>
                <a:close/>
              </a:path>
              <a:path extrusionOk="0" h="495300" w="457200">
                <a:moveTo>
                  <a:pt x="429521" y="385233"/>
                </a:moveTo>
                <a:lnTo>
                  <a:pt x="27416" y="385233"/>
                </a:lnTo>
                <a:lnTo>
                  <a:pt x="16963" y="382997"/>
                </a:lnTo>
                <a:lnTo>
                  <a:pt x="8224" y="376978"/>
                </a:lnTo>
                <a:lnTo>
                  <a:pt x="2227" y="368207"/>
                </a:lnTo>
                <a:lnTo>
                  <a:pt x="0" y="357716"/>
                </a:lnTo>
                <a:lnTo>
                  <a:pt x="0" y="293511"/>
                </a:lnTo>
                <a:lnTo>
                  <a:pt x="456937" y="293511"/>
                </a:lnTo>
                <a:lnTo>
                  <a:pt x="456937" y="330199"/>
                </a:lnTo>
                <a:lnTo>
                  <a:pt x="292440" y="330199"/>
                </a:lnTo>
                <a:lnTo>
                  <a:pt x="292440" y="348544"/>
                </a:lnTo>
                <a:lnTo>
                  <a:pt x="456937" y="348544"/>
                </a:lnTo>
                <a:lnTo>
                  <a:pt x="456937" y="357716"/>
                </a:lnTo>
                <a:lnTo>
                  <a:pt x="454838" y="368207"/>
                </a:lnTo>
                <a:lnTo>
                  <a:pt x="449055" y="376978"/>
                </a:lnTo>
                <a:lnTo>
                  <a:pt x="440359" y="382997"/>
                </a:lnTo>
                <a:lnTo>
                  <a:pt x="429521" y="385233"/>
                </a:lnTo>
                <a:close/>
              </a:path>
              <a:path extrusionOk="0" h="495300" w="457200">
                <a:moveTo>
                  <a:pt x="356411" y="348544"/>
                </a:moveTo>
                <a:lnTo>
                  <a:pt x="338133" y="348544"/>
                </a:lnTo>
                <a:lnTo>
                  <a:pt x="338133" y="330199"/>
                </a:lnTo>
                <a:lnTo>
                  <a:pt x="356411" y="330199"/>
                </a:lnTo>
                <a:lnTo>
                  <a:pt x="356411" y="348544"/>
                </a:lnTo>
                <a:close/>
              </a:path>
              <a:path extrusionOk="0" h="495300" w="457200">
                <a:moveTo>
                  <a:pt x="456937" y="348544"/>
                </a:moveTo>
                <a:lnTo>
                  <a:pt x="402105" y="348544"/>
                </a:lnTo>
                <a:lnTo>
                  <a:pt x="402105" y="330199"/>
                </a:lnTo>
                <a:lnTo>
                  <a:pt x="456937" y="330199"/>
                </a:lnTo>
                <a:lnTo>
                  <a:pt x="456937" y="348544"/>
                </a:lnTo>
                <a:close/>
              </a:path>
              <a:path extrusionOk="0" h="495300" w="457200">
                <a:moveTo>
                  <a:pt x="274162" y="421922"/>
                </a:moveTo>
                <a:lnTo>
                  <a:pt x="182775" y="421922"/>
                </a:lnTo>
                <a:lnTo>
                  <a:pt x="182775" y="385233"/>
                </a:lnTo>
                <a:lnTo>
                  <a:pt x="274162" y="385233"/>
                </a:lnTo>
                <a:lnTo>
                  <a:pt x="274162" y="421922"/>
                </a:lnTo>
                <a:close/>
              </a:path>
              <a:path extrusionOk="0" h="495300" w="457200">
                <a:moveTo>
                  <a:pt x="346358" y="458611"/>
                </a:moveTo>
                <a:lnTo>
                  <a:pt x="110578" y="458611"/>
                </a:lnTo>
                <a:lnTo>
                  <a:pt x="116419" y="443978"/>
                </a:lnTo>
                <a:lnTo>
                  <a:pt x="126457" y="432355"/>
                </a:lnTo>
                <a:lnTo>
                  <a:pt x="139751" y="424688"/>
                </a:lnTo>
                <a:lnTo>
                  <a:pt x="155358" y="421922"/>
                </a:lnTo>
                <a:lnTo>
                  <a:pt x="301578" y="421922"/>
                </a:lnTo>
                <a:lnTo>
                  <a:pt x="317186" y="424688"/>
                </a:lnTo>
                <a:lnTo>
                  <a:pt x="330480" y="432355"/>
                </a:lnTo>
                <a:lnTo>
                  <a:pt x="340518" y="443978"/>
                </a:lnTo>
                <a:lnTo>
                  <a:pt x="346358" y="458611"/>
                </a:lnTo>
                <a:close/>
              </a:path>
              <a:path extrusionOk="0" h="495300" w="457200">
                <a:moveTo>
                  <a:pt x="374688" y="495299"/>
                </a:moveTo>
                <a:lnTo>
                  <a:pt x="82248" y="495299"/>
                </a:lnTo>
                <a:lnTo>
                  <a:pt x="82248" y="476955"/>
                </a:lnTo>
                <a:lnTo>
                  <a:pt x="374688" y="476955"/>
                </a:lnTo>
                <a:lnTo>
                  <a:pt x="374688" y="495299"/>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8"/>
          <p:cNvSpPr/>
          <p:nvPr/>
        </p:nvSpPr>
        <p:spPr>
          <a:xfrm>
            <a:off x="336969" y="7748269"/>
            <a:ext cx="440690" cy="2178050"/>
          </a:xfrm>
          <a:custGeom>
            <a:rect b="b" l="l" r="r" t="t"/>
            <a:pathLst>
              <a:path extrusionOk="0" h="2178050" w="440690">
                <a:moveTo>
                  <a:pt x="427990" y="2119058"/>
                </a:moveTo>
                <a:lnTo>
                  <a:pt x="427837" y="2118576"/>
                </a:lnTo>
                <a:lnTo>
                  <a:pt x="427609" y="2118004"/>
                </a:lnTo>
                <a:lnTo>
                  <a:pt x="427329" y="2117521"/>
                </a:lnTo>
                <a:lnTo>
                  <a:pt x="426859" y="2117128"/>
                </a:lnTo>
                <a:lnTo>
                  <a:pt x="418084" y="2108162"/>
                </a:lnTo>
                <a:lnTo>
                  <a:pt x="418084" y="2120214"/>
                </a:lnTo>
                <a:lnTo>
                  <a:pt x="371881" y="2167382"/>
                </a:lnTo>
                <a:lnTo>
                  <a:pt x="225602" y="2017890"/>
                </a:lnTo>
                <a:lnTo>
                  <a:pt x="216916" y="2009013"/>
                </a:lnTo>
                <a:lnTo>
                  <a:pt x="216077" y="2008238"/>
                </a:lnTo>
                <a:lnTo>
                  <a:pt x="215125" y="2007755"/>
                </a:lnTo>
                <a:lnTo>
                  <a:pt x="212864" y="2007755"/>
                </a:lnTo>
                <a:lnTo>
                  <a:pt x="211924" y="2008149"/>
                </a:lnTo>
                <a:lnTo>
                  <a:pt x="56121" y="2167382"/>
                </a:lnTo>
                <a:lnTo>
                  <a:pt x="9906" y="2120214"/>
                </a:lnTo>
                <a:lnTo>
                  <a:pt x="213995" y="1911604"/>
                </a:lnTo>
                <a:lnTo>
                  <a:pt x="418084" y="2120214"/>
                </a:lnTo>
                <a:lnTo>
                  <a:pt x="418084" y="2108162"/>
                </a:lnTo>
                <a:lnTo>
                  <a:pt x="225704" y="1911604"/>
                </a:lnTo>
                <a:lnTo>
                  <a:pt x="216547" y="1902244"/>
                </a:lnTo>
                <a:lnTo>
                  <a:pt x="215595" y="1901672"/>
                </a:lnTo>
                <a:lnTo>
                  <a:pt x="215125" y="1901469"/>
                </a:lnTo>
                <a:lnTo>
                  <a:pt x="214566" y="1901380"/>
                </a:lnTo>
                <a:lnTo>
                  <a:pt x="213436" y="1901380"/>
                </a:lnTo>
                <a:lnTo>
                  <a:pt x="211074" y="1902637"/>
                </a:lnTo>
                <a:lnTo>
                  <a:pt x="762" y="2117610"/>
                </a:lnTo>
                <a:lnTo>
                  <a:pt x="190" y="2118576"/>
                </a:lnTo>
                <a:lnTo>
                  <a:pt x="0" y="2119058"/>
                </a:lnTo>
                <a:lnTo>
                  <a:pt x="0" y="2121281"/>
                </a:lnTo>
                <a:lnTo>
                  <a:pt x="165" y="2121763"/>
                </a:lnTo>
                <a:lnTo>
                  <a:pt x="381" y="2122335"/>
                </a:lnTo>
                <a:lnTo>
                  <a:pt x="660" y="2122817"/>
                </a:lnTo>
                <a:lnTo>
                  <a:pt x="1130" y="2123211"/>
                </a:lnTo>
                <a:lnTo>
                  <a:pt x="53568" y="2176729"/>
                </a:lnTo>
                <a:lnTo>
                  <a:pt x="54521" y="2177313"/>
                </a:lnTo>
                <a:lnTo>
                  <a:pt x="54991" y="2177504"/>
                </a:lnTo>
                <a:lnTo>
                  <a:pt x="55549" y="2177605"/>
                </a:lnTo>
                <a:lnTo>
                  <a:pt x="56680" y="2177605"/>
                </a:lnTo>
                <a:lnTo>
                  <a:pt x="59042" y="2176348"/>
                </a:lnTo>
                <a:lnTo>
                  <a:pt x="67818" y="2167382"/>
                </a:lnTo>
                <a:lnTo>
                  <a:pt x="213995" y="2017890"/>
                </a:lnTo>
                <a:lnTo>
                  <a:pt x="369049" y="2176259"/>
                </a:lnTo>
                <a:lnTo>
                  <a:pt x="369798" y="2177123"/>
                </a:lnTo>
                <a:lnTo>
                  <a:pt x="370840" y="2177504"/>
                </a:lnTo>
                <a:lnTo>
                  <a:pt x="373100" y="2177504"/>
                </a:lnTo>
                <a:lnTo>
                  <a:pt x="374040" y="2177123"/>
                </a:lnTo>
                <a:lnTo>
                  <a:pt x="383565" y="2167382"/>
                </a:lnTo>
                <a:lnTo>
                  <a:pt x="427240" y="2122728"/>
                </a:lnTo>
                <a:lnTo>
                  <a:pt x="427799" y="2121763"/>
                </a:lnTo>
                <a:lnTo>
                  <a:pt x="427990" y="2121281"/>
                </a:lnTo>
                <a:lnTo>
                  <a:pt x="427990" y="2119058"/>
                </a:lnTo>
                <a:close/>
              </a:path>
              <a:path extrusionOk="0" h="2178050" w="440690">
                <a:moveTo>
                  <a:pt x="427990" y="1575816"/>
                </a:moveTo>
                <a:lnTo>
                  <a:pt x="427837" y="1575333"/>
                </a:lnTo>
                <a:lnTo>
                  <a:pt x="427609" y="1574749"/>
                </a:lnTo>
                <a:lnTo>
                  <a:pt x="427329" y="1574266"/>
                </a:lnTo>
                <a:lnTo>
                  <a:pt x="426859" y="1573885"/>
                </a:lnTo>
                <a:lnTo>
                  <a:pt x="418084" y="1564919"/>
                </a:lnTo>
                <a:lnTo>
                  <a:pt x="418084" y="1576971"/>
                </a:lnTo>
                <a:lnTo>
                  <a:pt x="371881" y="1624139"/>
                </a:lnTo>
                <a:lnTo>
                  <a:pt x="225602" y="1474635"/>
                </a:lnTo>
                <a:lnTo>
                  <a:pt x="216916" y="1465770"/>
                </a:lnTo>
                <a:lnTo>
                  <a:pt x="216077" y="1464995"/>
                </a:lnTo>
                <a:lnTo>
                  <a:pt x="215125" y="1464513"/>
                </a:lnTo>
                <a:lnTo>
                  <a:pt x="212864" y="1464513"/>
                </a:lnTo>
                <a:lnTo>
                  <a:pt x="211924" y="1464894"/>
                </a:lnTo>
                <a:lnTo>
                  <a:pt x="56121" y="1624139"/>
                </a:lnTo>
                <a:lnTo>
                  <a:pt x="9906" y="1576971"/>
                </a:lnTo>
                <a:lnTo>
                  <a:pt x="213995" y="1368361"/>
                </a:lnTo>
                <a:lnTo>
                  <a:pt x="418084" y="1576971"/>
                </a:lnTo>
                <a:lnTo>
                  <a:pt x="418084" y="1564919"/>
                </a:lnTo>
                <a:lnTo>
                  <a:pt x="225704" y="1368361"/>
                </a:lnTo>
                <a:lnTo>
                  <a:pt x="216547" y="1359001"/>
                </a:lnTo>
                <a:lnTo>
                  <a:pt x="215595" y="1358417"/>
                </a:lnTo>
                <a:lnTo>
                  <a:pt x="215125" y="1358226"/>
                </a:lnTo>
                <a:lnTo>
                  <a:pt x="214566" y="1358138"/>
                </a:lnTo>
                <a:lnTo>
                  <a:pt x="213436" y="1358138"/>
                </a:lnTo>
                <a:lnTo>
                  <a:pt x="211074" y="1359382"/>
                </a:lnTo>
                <a:lnTo>
                  <a:pt x="762" y="1574368"/>
                </a:lnTo>
                <a:lnTo>
                  <a:pt x="190" y="1575333"/>
                </a:lnTo>
                <a:lnTo>
                  <a:pt x="0" y="1575816"/>
                </a:lnTo>
                <a:lnTo>
                  <a:pt x="0" y="1578025"/>
                </a:lnTo>
                <a:lnTo>
                  <a:pt x="165" y="1578508"/>
                </a:lnTo>
                <a:lnTo>
                  <a:pt x="381" y="1579092"/>
                </a:lnTo>
                <a:lnTo>
                  <a:pt x="660" y="1579575"/>
                </a:lnTo>
                <a:lnTo>
                  <a:pt x="1130" y="1579956"/>
                </a:lnTo>
                <a:lnTo>
                  <a:pt x="53568" y="1633486"/>
                </a:lnTo>
                <a:lnTo>
                  <a:pt x="54521" y="1634070"/>
                </a:lnTo>
                <a:lnTo>
                  <a:pt x="54991" y="1634261"/>
                </a:lnTo>
                <a:lnTo>
                  <a:pt x="55549" y="1634363"/>
                </a:lnTo>
                <a:lnTo>
                  <a:pt x="56680" y="1634363"/>
                </a:lnTo>
                <a:lnTo>
                  <a:pt x="59042" y="1633105"/>
                </a:lnTo>
                <a:lnTo>
                  <a:pt x="67818" y="1624139"/>
                </a:lnTo>
                <a:lnTo>
                  <a:pt x="213995" y="1474635"/>
                </a:lnTo>
                <a:lnTo>
                  <a:pt x="369049" y="1633004"/>
                </a:lnTo>
                <a:lnTo>
                  <a:pt x="369798" y="1633880"/>
                </a:lnTo>
                <a:lnTo>
                  <a:pt x="370840" y="1634261"/>
                </a:lnTo>
                <a:lnTo>
                  <a:pt x="373100" y="1634261"/>
                </a:lnTo>
                <a:lnTo>
                  <a:pt x="374040" y="1633880"/>
                </a:lnTo>
                <a:lnTo>
                  <a:pt x="383565" y="1624139"/>
                </a:lnTo>
                <a:lnTo>
                  <a:pt x="427240" y="1579473"/>
                </a:lnTo>
                <a:lnTo>
                  <a:pt x="427799" y="1578508"/>
                </a:lnTo>
                <a:lnTo>
                  <a:pt x="427990" y="1578025"/>
                </a:lnTo>
                <a:lnTo>
                  <a:pt x="427990" y="1575816"/>
                </a:lnTo>
                <a:close/>
              </a:path>
              <a:path extrusionOk="0" h="2178050" w="440690">
                <a:moveTo>
                  <a:pt x="427990" y="1304188"/>
                </a:moveTo>
                <a:lnTo>
                  <a:pt x="427837" y="1303705"/>
                </a:lnTo>
                <a:lnTo>
                  <a:pt x="427609" y="1303121"/>
                </a:lnTo>
                <a:lnTo>
                  <a:pt x="427329" y="1302639"/>
                </a:lnTo>
                <a:lnTo>
                  <a:pt x="426859" y="1302258"/>
                </a:lnTo>
                <a:lnTo>
                  <a:pt x="418084" y="1293291"/>
                </a:lnTo>
                <a:lnTo>
                  <a:pt x="418084" y="1305344"/>
                </a:lnTo>
                <a:lnTo>
                  <a:pt x="371881" y="1352511"/>
                </a:lnTo>
                <a:lnTo>
                  <a:pt x="225602" y="1203020"/>
                </a:lnTo>
                <a:lnTo>
                  <a:pt x="216916" y="1194142"/>
                </a:lnTo>
                <a:lnTo>
                  <a:pt x="216077" y="1193368"/>
                </a:lnTo>
                <a:lnTo>
                  <a:pt x="215125" y="1192885"/>
                </a:lnTo>
                <a:lnTo>
                  <a:pt x="212864" y="1192885"/>
                </a:lnTo>
                <a:lnTo>
                  <a:pt x="211924" y="1193266"/>
                </a:lnTo>
                <a:lnTo>
                  <a:pt x="56121" y="1352511"/>
                </a:lnTo>
                <a:lnTo>
                  <a:pt x="9906" y="1305344"/>
                </a:lnTo>
                <a:lnTo>
                  <a:pt x="213995" y="1096733"/>
                </a:lnTo>
                <a:lnTo>
                  <a:pt x="418084" y="1305344"/>
                </a:lnTo>
                <a:lnTo>
                  <a:pt x="418084" y="1293291"/>
                </a:lnTo>
                <a:lnTo>
                  <a:pt x="225704" y="1096733"/>
                </a:lnTo>
                <a:lnTo>
                  <a:pt x="216547" y="1087374"/>
                </a:lnTo>
                <a:lnTo>
                  <a:pt x="215595" y="1086789"/>
                </a:lnTo>
                <a:lnTo>
                  <a:pt x="215125" y="1086599"/>
                </a:lnTo>
                <a:lnTo>
                  <a:pt x="214566" y="1086510"/>
                </a:lnTo>
                <a:lnTo>
                  <a:pt x="213436" y="1086510"/>
                </a:lnTo>
                <a:lnTo>
                  <a:pt x="211074" y="1087755"/>
                </a:lnTo>
                <a:lnTo>
                  <a:pt x="762" y="1302740"/>
                </a:lnTo>
                <a:lnTo>
                  <a:pt x="190" y="1303705"/>
                </a:lnTo>
                <a:lnTo>
                  <a:pt x="0" y="1304188"/>
                </a:lnTo>
                <a:lnTo>
                  <a:pt x="0" y="1306410"/>
                </a:lnTo>
                <a:lnTo>
                  <a:pt x="165" y="1306893"/>
                </a:lnTo>
                <a:lnTo>
                  <a:pt x="381" y="1307465"/>
                </a:lnTo>
                <a:lnTo>
                  <a:pt x="660" y="1307947"/>
                </a:lnTo>
                <a:lnTo>
                  <a:pt x="1130" y="1308328"/>
                </a:lnTo>
                <a:lnTo>
                  <a:pt x="53568" y="1361859"/>
                </a:lnTo>
                <a:lnTo>
                  <a:pt x="54521" y="1362443"/>
                </a:lnTo>
                <a:lnTo>
                  <a:pt x="54991" y="1362633"/>
                </a:lnTo>
                <a:lnTo>
                  <a:pt x="55549" y="1362735"/>
                </a:lnTo>
                <a:lnTo>
                  <a:pt x="56680" y="1362735"/>
                </a:lnTo>
                <a:lnTo>
                  <a:pt x="59042" y="1361478"/>
                </a:lnTo>
                <a:lnTo>
                  <a:pt x="67818" y="1352511"/>
                </a:lnTo>
                <a:lnTo>
                  <a:pt x="213995" y="1203020"/>
                </a:lnTo>
                <a:lnTo>
                  <a:pt x="369049" y="1361376"/>
                </a:lnTo>
                <a:lnTo>
                  <a:pt x="369798" y="1362252"/>
                </a:lnTo>
                <a:lnTo>
                  <a:pt x="370840" y="1362633"/>
                </a:lnTo>
                <a:lnTo>
                  <a:pt x="373100" y="1362633"/>
                </a:lnTo>
                <a:lnTo>
                  <a:pt x="374040" y="1362252"/>
                </a:lnTo>
                <a:lnTo>
                  <a:pt x="383565" y="1352511"/>
                </a:lnTo>
                <a:lnTo>
                  <a:pt x="427240" y="1307846"/>
                </a:lnTo>
                <a:lnTo>
                  <a:pt x="427799" y="1306893"/>
                </a:lnTo>
                <a:lnTo>
                  <a:pt x="427990" y="1306410"/>
                </a:lnTo>
                <a:lnTo>
                  <a:pt x="427990" y="1304188"/>
                </a:lnTo>
                <a:close/>
              </a:path>
              <a:path extrusionOk="0" h="2178050" w="440690">
                <a:moveTo>
                  <a:pt x="440563" y="1847430"/>
                </a:moveTo>
                <a:lnTo>
                  <a:pt x="440410" y="1846948"/>
                </a:lnTo>
                <a:lnTo>
                  <a:pt x="440194" y="1846376"/>
                </a:lnTo>
                <a:lnTo>
                  <a:pt x="439902" y="1845894"/>
                </a:lnTo>
                <a:lnTo>
                  <a:pt x="439432" y="1845513"/>
                </a:lnTo>
                <a:lnTo>
                  <a:pt x="430669" y="1836559"/>
                </a:lnTo>
                <a:lnTo>
                  <a:pt x="430669" y="1848599"/>
                </a:lnTo>
                <a:lnTo>
                  <a:pt x="384454" y="1895754"/>
                </a:lnTo>
                <a:lnTo>
                  <a:pt x="238175" y="1746262"/>
                </a:lnTo>
                <a:lnTo>
                  <a:pt x="229501" y="1737385"/>
                </a:lnTo>
                <a:lnTo>
                  <a:pt x="228650" y="1736623"/>
                </a:lnTo>
                <a:lnTo>
                  <a:pt x="227698" y="1736140"/>
                </a:lnTo>
                <a:lnTo>
                  <a:pt x="225437" y="1736140"/>
                </a:lnTo>
                <a:lnTo>
                  <a:pt x="224497" y="1736521"/>
                </a:lnTo>
                <a:lnTo>
                  <a:pt x="68694" y="1895754"/>
                </a:lnTo>
                <a:lnTo>
                  <a:pt x="22479" y="1848599"/>
                </a:lnTo>
                <a:lnTo>
                  <a:pt x="226568" y="1639976"/>
                </a:lnTo>
                <a:lnTo>
                  <a:pt x="430669" y="1848599"/>
                </a:lnTo>
                <a:lnTo>
                  <a:pt x="430669" y="1836559"/>
                </a:lnTo>
                <a:lnTo>
                  <a:pt x="238277" y="1639976"/>
                </a:lnTo>
                <a:lnTo>
                  <a:pt x="227139" y="1629752"/>
                </a:lnTo>
                <a:lnTo>
                  <a:pt x="226009" y="1629752"/>
                </a:lnTo>
                <a:lnTo>
                  <a:pt x="223647" y="1631010"/>
                </a:lnTo>
                <a:lnTo>
                  <a:pt x="13335" y="1845995"/>
                </a:lnTo>
                <a:lnTo>
                  <a:pt x="12763" y="1846948"/>
                </a:lnTo>
                <a:lnTo>
                  <a:pt x="12573" y="1847430"/>
                </a:lnTo>
                <a:lnTo>
                  <a:pt x="12573" y="1849653"/>
                </a:lnTo>
                <a:lnTo>
                  <a:pt x="12738" y="1850136"/>
                </a:lnTo>
                <a:lnTo>
                  <a:pt x="12954" y="1850720"/>
                </a:lnTo>
                <a:lnTo>
                  <a:pt x="13233" y="1851202"/>
                </a:lnTo>
                <a:lnTo>
                  <a:pt x="13703" y="1851583"/>
                </a:lnTo>
                <a:lnTo>
                  <a:pt x="66141" y="1905114"/>
                </a:lnTo>
                <a:lnTo>
                  <a:pt x="67094" y="1905685"/>
                </a:lnTo>
                <a:lnTo>
                  <a:pt x="67564" y="1905889"/>
                </a:lnTo>
                <a:lnTo>
                  <a:pt x="68122" y="1905977"/>
                </a:lnTo>
                <a:lnTo>
                  <a:pt x="69253" y="1905977"/>
                </a:lnTo>
                <a:lnTo>
                  <a:pt x="71615" y="1904720"/>
                </a:lnTo>
                <a:lnTo>
                  <a:pt x="80391" y="1895754"/>
                </a:lnTo>
                <a:lnTo>
                  <a:pt x="226568" y="1746262"/>
                </a:lnTo>
                <a:lnTo>
                  <a:pt x="381622" y="1904631"/>
                </a:lnTo>
                <a:lnTo>
                  <a:pt x="382371" y="1905495"/>
                </a:lnTo>
                <a:lnTo>
                  <a:pt x="383413" y="1905889"/>
                </a:lnTo>
                <a:lnTo>
                  <a:pt x="385673" y="1905889"/>
                </a:lnTo>
                <a:lnTo>
                  <a:pt x="386626" y="1905495"/>
                </a:lnTo>
                <a:lnTo>
                  <a:pt x="396151" y="1895754"/>
                </a:lnTo>
                <a:lnTo>
                  <a:pt x="439813" y="1851101"/>
                </a:lnTo>
                <a:lnTo>
                  <a:pt x="440372" y="1850136"/>
                </a:lnTo>
                <a:lnTo>
                  <a:pt x="440563" y="1849653"/>
                </a:lnTo>
                <a:lnTo>
                  <a:pt x="440563" y="1847430"/>
                </a:lnTo>
                <a:close/>
              </a:path>
              <a:path extrusionOk="0" h="2178050" w="440690">
                <a:moveTo>
                  <a:pt x="440563" y="1032560"/>
                </a:moveTo>
                <a:lnTo>
                  <a:pt x="440410" y="1032078"/>
                </a:lnTo>
                <a:lnTo>
                  <a:pt x="440194" y="1031494"/>
                </a:lnTo>
                <a:lnTo>
                  <a:pt x="439902" y="1031024"/>
                </a:lnTo>
                <a:lnTo>
                  <a:pt x="439432" y="1030630"/>
                </a:lnTo>
                <a:lnTo>
                  <a:pt x="430669" y="1021689"/>
                </a:lnTo>
                <a:lnTo>
                  <a:pt x="430669" y="1033716"/>
                </a:lnTo>
                <a:lnTo>
                  <a:pt x="384454" y="1080884"/>
                </a:lnTo>
                <a:lnTo>
                  <a:pt x="238175" y="931392"/>
                </a:lnTo>
                <a:lnTo>
                  <a:pt x="229501" y="922515"/>
                </a:lnTo>
                <a:lnTo>
                  <a:pt x="228650" y="921740"/>
                </a:lnTo>
                <a:lnTo>
                  <a:pt x="227698" y="921258"/>
                </a:lnTo>
                <a:lnTo>
                  <a:pt x="225437" y="921258"/>
                </a:lnTo>
                <a:lnTo>
                  <a:pt x="224497" y="921651"/>
                </a:lnTo>
                <a:lnTo>
                  <a:pt x="68694" y="1080884"/>
                </a:lnTo>
                <a:lnTo>
                  <a:pt x="22479" y="1033716"/>
                </a:lnTo>
                <a:lnTo>
                  <a:pt x="226568" y="825106"/>
                </a:lnTo>
                <a:lnTo>
                  <a:pt x="430669" y="1033716"/>
                </a:lnTo>
                <a:lnTo>
                  <a:pt x="430669" y="1021689"/>
                </a:lnTo>
                <a:lnTo>
                  <a:pt x="238277" y="825106"/>
                </a:lnTo>
                <a:lnTo>
                  <a:pt x="229120" y="815746"/>
                </a:lnTo>
                <a:lnTo>
                  <a:pt x="228180" y="815174"/>
                </a:lnTo>
                <a:lnTo>
                  <a:pt x="227698" y="814971"/>
                </a:lnTo>
                <a:lnTo>
                  <a:pt x="227139" y="814882"/>
                </a:lnTo>
                <a:lnTo>
                  <a:pt x="226009" y="814882"/>
                </a:lnTo>
                <a:lnTo>
                  <a:pt x="223647" y="816127"/>
                </a:lnTo>
                <a:lnTo>
                  <a:pt x="13335" y="1031113"/>
                </a:lnTo>
                <a:lnTo>
                  <a:pt x="12763" y="1032078"/>
                </a:lnTo>
                <a:lnTo>
                  <a:pt x="12573" y="1032560"/>
                </a:lnTo>
                <a:lnTo>
                  <a:pt x="12573" y="1034783"/>
                </a:lnTo>
                <a:lnTo>
                  <a:pt x="12738" y="1035265"/>
                </a:lnTo>
                <a:lnTo>
                  <a:pt x="12954" y="1035837"/>
                </a:lnTo>
                <a:lnTo>
                  <a:pt x="13233" y="1036320"/>
                </a:lnTo>
                <a:lnTo>
                  <a:pt x="13703" y="1036713"/>
                </a:lnTo>
                <a:lnTo>
                  <a:pt x="66141" y="1090231"/>
                </a:lnTo>
                <a:lnTo>
                  <a:pt x="67094" y="1090815"/>
                </a:lnTo>
                <a:lnTo>
                  <a:pt x="67564" y="1091006"/>
                </a:lnTo>
                <a:lnTo>
                  <a:pt x="68122" y="1091107"/>
                </a:lnTo>
                <a:lnTo>
                  <a:pt x="69253" y="1091107"/>
                </a:lnTo>
                <a:lnTo>
                  <a:pt x="71615" y="1089850"/>
                </a:lnTo>
                <a:lnTo>
                  <a:pt x="80391" y="1080884"/>
                </a:lnTo>
                <a:lnTo>
                  <a:pt x="226568" y="931392"/>
                </a:lnTo>
                <a:lnTo>
                  <a:pt x="381622" y="1089748"/>
                </a:lnTo>
                <a:lnTo>
                  <a:pt x="382371" y="1090625"/>
                </a:lnTo>
                <a:lnTo>
                  <a:pt x="383413" y="1091006"/>
                </a:lnTo>
                <a:lnTo>
                  <a:pt x="385673" y="1091006"/>
                </a:lnTo>
                <a:lnTo>
                  <a:pt x="386626" y="1090625"/>
                </a:lnTo>
                <a:lnTo>
                  <a:pt x="396151" y="1080884"/>
                </a:lnTo>
                <a:lnTo>
                  <a:pt x="439813" y="1036231"/>
                </a:lnTo>
                <a:lnTo>
                  <a:pt x="440372" y="1035265"/>
                </a:lnTo>
                <a:lnTo>
                  <a:pt x="440563" y="1034783"/>
                </a:lnTo>
                <a:lnTo>
                  <a:pt x="440563" y="1032560"/>
                </a:lnTo>
                <a:close/>
              </a:path>
              <a:path extrusionOk="0" h="2178050" w="440690">
                <a:moveTo>
                  <a:pt x="440563" y="760933"/>
                </a:moveTo>
                <a:lnTo>
                  <a:pt x="440410" y="760450"/>
                </a:lnTo>
                <a:lnTo>
                  <a:pt x="440194" y="759879"/>
                </a:lnTo>
                <a:lnTo>
                  <a:pt x="439902" y="759396"/>
                </a:lnTo>
                <a:lnTo>
                  <a:pt x="439432" y="759002"/>
                </a:lnTo>
                <a:lnTo>
                  <a:pt x="430669" y="750062"/>
                </a:lnTo>
                <a:lnTo>
                  <a:pt x="430669" y="762088"/>
                </a:lnTo>
                <a:lnTo>
                  <a:pt x="384454" y="809256"/>
                </a:lnTo>
                <a:lnTo>
                  <a:pt x="238175" y="659765"/>
                </a:lnTo>
                <a:lnTo>
                  <a:pt x="229501" y="650887"/>
                </a:lnTo>
                <a:lnTo>
                  <a:pt x="228650" y="650125"/>
                </a:lnTo>
                <a:lnTo>
                  <a:pt x="227698" y="649643"/>
                </a:lnTo>
                <a:lnTo>
                  <a:pt x="225437" y="649643"/>
                </a:lnTo>
                <a:lnTo>
                  <a:pt x="224497" y="650024"/>
                </a:lnTo>
                <a:lnTo>
                  <a:pt x="68694" y="809256"/>
                </a:lnTo>
                <a:lnTo>
                  <a:pt x="22479" y="762088"/>
                </a:lnTo>
                <a:lnTo>
                  <a:pt x="226568" y="553478"/>
                </a:lnTo>
                <a:lnTo>
                  <a:pt x="430669" y="762088"/>
                </a:lnTo>
                <a:lnTo>
                  <a:pt x="430669" y="750062"/>
                </a:lnTo>
                <a:lnTo>
                  <a:pt x="238277" y="553478"/>
                </a:lnTo>
                <a:lnTo>
                  <a:pt x="229120" y="544118"/>
                </a:lnTo>
                <a:lnTo>
                  <a:pt x="228180" y="543547"/>
                </a:lnTo>
                <a:lnTo>
                  <a:pt x="227698" y="543356"/>
                </a:lnTo>
                <a:lnTo>
                  <a:pt x="227139" y="543255"/>
                </a:lnTo>
                <a:lnTo>
                  <a:pt x="226009" y="543255"/>
                </a:lnTo>
                <a:lnTo>
                  <a:pt x="223647" y="544512"/>
                </a:lnTo>
                <a:lnTo>
                  <a:pt x="13335" y="759485"/>
                </a:lnTo>
                <a:lnTo>
                  <a:pt x="12763" y="760450"/>
                </a:lnTo>
                <a:lnTo>
                  <a:pt x="12573" y="760933"/>
                </a:lnTo>
                <a:lnTo>
                  <a:pt x="12573" y="763155"/>
                </a:lnTo>
                <a:lnTo>
                  <a:pt x="12738" y="763638"/>
                </a:lnTo>
                <a:lnTo>
                  <a:pt x="12954" y="764222"/>
                </a:lnTo>
                <a:lnTo>
                  <a:pt x="13233" y="764705"/>
                </a:lnTo>
                <a:lnTo>
                  <a:pt x="13703" y="765086"/>
                </a:lnTo>
                <a:lnTo>
                  <a:pt x="66141" y="818616"/>
                </a:lnTo>
                <a:lnTo>
                  <a:pt x="67094" y="819188"/>
                </a:lnTo>
                <a:lnTo>
                  <a:pt x="67564" y="819378"/>
                </a:lnTo>
                <a:lnTo>
                  <a:pt x="68122" y="819480"/>
                </a:lnTo>
                <a:lnTo>
                  <a:pt x="69253" y="819480"/>
                </a:lnTo>
                <a:lnTo>
                  <a:pt x="71615" y="818222"/>
                </a:lnTo>
                <a:lnTo>
                  <a:pt x="80391" y="809256"/>
                </a:lnTo>
                <a:lnTo>
                  <a:pt x="226568" y="659765"/>
                </a:lnTo>
                <a:lnTo>
                  <a:pt x="381622" y="818134"/>
                </a:lnTo>
                <a:lnTo>
                  <a:pt x="382371" y="818997"/>
                </a:lnTo>
                <a:lnTo>
                  <a:pt x="383413" y="819378"/>
                </a:lnTo>
                <a:lnTo>
                  <a:pt x="385673" y="819378"/>
                </a:lnTo>
                <a:lnTo>
                  <a:pt x="386626" y="818997"/>
                </a:lnTo>
                <a:lnTo>
                  <a:pt x="396151" y="809256"/>
                </a:lnTo>
                <a:lnTo>
                  <a:pt x="439813" y="764603"/>
                </a:lnTo>
                <a:lnTo>
                  <a:pt x="440372" y="763638"/>
                </a:lnTo>
                <a:lnTo>
                  <a:pt x="440563" y="763155"/>
                </a:lnTo>
                <a:lnTo>
                  <a:pt x="440563" y="760933"/>
                </a:lnTo>
                <a:close/>
              </a:path>
              <a:path extrusionOk="0" h="2178050" w="440690">
                <a:moveTo>
                  <a:pt x="440563" y="489305"/>
                </a:moveTo>
                <a:lnTo>
                  <a:pt x="440410" y="488823"/>
                </a:lnTo>
                <a:lnTo>
                  <a:pt x="440194" y="488251"/>
                </a:lnTo>
                <a:lnTo>
                  <a:pt x="439902" y="487768"/>
                </a:lnTo>
                <a:lnTo>
                  <a:pt x="439432" y="487387"/>
                </a:lnTo>
                <a:lnTo>
                  <a:pt x="430669" y="478434"/>
                </a:lnTo>
                <a:lnTo>
                  <a:pt x="430669" y="490474"/>
                </a:lnTo>
                <a:lnTo>
                  <a:pt x="384454" y="537629"/>
                </a:lnTo>
                <a:lnTo>
                  <a:pt x="238175" y="388137"/>
                </a:lnTo>
                <a:lnTo>
                  <a:pt x="229501" y="379260"/>
                </a:lnTo>
                <a:lnTo>
                  <a:pt x="228650" y="378498"/>
                </a:lnTo>
                <a:lnTo>
                  <a:pt x="227698" y="378015"/>
                </a:lnTo>
                <a:lnTo>
                  <a:pt x="225437" y="378015"/>
                </a:lnTo>
                <a:lnTo>
                  <a:pt x="224497" y="378396"/>
                </a:lnTo>
                <a:lnTo>
                  <a:pt x="68694" y="537629"/>
                </a:lnTo>
                <a:lnTo>
                  <a:pt x="22479" y="490474"/>
                </a:lnTo>
                <a:lnTo>
                  <a:pt x="226568" y="281851"/>
                </a:lnTo>
                <a:lnTo>
                  <a:pt x="430669" y="490474"/>
                </a:lnTo>
                <a:lnTo>
                  <a:pt x="430669" y="478434"/>
                </a:lnTo>
                <a:lnTo>
                  <a:pt x="238277" y="281851"/>
                </a:lnTo>
                <a:lnTo>
                  <a:pt x="227139" y="271627"/>
                </a:lnTo>
                <a:lnTo>
                  <a:pt x="226009" y="271627"/>
                </a:lnTo>
                <a:lnTo>
                  <a:pt x="223647" y="272884"/>
                </a:lnTo>
                <a:lnTo>
                  <a:pt x="13335" y="487870"/>
                </a:lnTo>
                <a:lnTo>
                  <a:pt x="12763" y="488823"/>
                </a:lnTo>
                <a:lnTo>
                  <a:pt x="12573" y="489305"/>
                </a:lnTo>
                <a:lnTo>
                  <a:pt x="12573" y="491528"/>
                </a:lnTo>
                <a:lnTo>
                  <a:pt x="12738" y="492010"/>
                </a:lnTo>
                <a:lnTo>
                  <a:pt x="12954" y="492594"/>
                </a:lnTo>
                <a:lnTo>
                  <a:pt x="13233" y="493077"/>
                </a:lnTo>
                <a:lnTo>
                  <a:pt x="13703" y="493458"/>
                </a:lnTo>
                <a:lnTo>
                  <a:pt x="66141" y="546989"/>
                </a:lnTo>
                <a:lnTo>
                  <a:pt x="67094" y="547560"/>
                </a:lnTo>
                <a:lnTo>
                  <a:pt x="67564" y="547763"/>
                </a:lnTo>
                <a:lnTo>
                  <a:pt x="68122" y="547852"/>
                </a:lnTo>
                <a:lnTo>
                  <a:pt x="69253" y="547852"/>
                </a:lnTo>
                <a:lnTo>
                  <a:pt x="71615" y="546595"/>
                </a:lnTo>
                <a:lnTo>
                  <a:pt x="80391" y="537629"/>
                </a:lnTo>
                <a:lnTo>
                  <a:pt x="226568" y="388137"/>
                </a:lnTo>
                <a:lnTo>
                  <a:pt x="381622" y="546506"/>
                </a:lnTo>
                <a:lnTo>
                  <a:pt x="382371" y="547370"/>
                </a:lnTo>
                <a:lnTo>
                  <a:pt x="383413" y="547763"/>
                </a:lnTo>
                <a:lnTo>
                  <a:pt x="385673" y="547763"/>
                </a:lnTo>
                <a:lnTo>
                  <a:pt x="386626" y="547370"/>
                </a:lnTo>
                <a:lnTo>
                  <a:pt x="396151" y="537629"/>
                </a:lnTo>
                <a:lnTo>
                  <a:pt x="439813" y="492975"/>
                </a:lnTo>
                <a:lnTo>
                  <a:pt x="440372" y="492010"/>
                </a:lnTo>
                <a:lnTo>
                  <a:pt x="440563" y="491528"/>
                </a:lnTo>
                <a:lnTo>
                  <a:pt x="440563" y="489305"/>
                </a:lnTo>
                <a:close/>
              </a:path>
              <a:path extrusionOk="0" h="2178050" w="440690">
                <a:moveTo>
                  <a:pt x="440563" y="217690"/>
                </a:moveTo>
                <a:lnTo>
                  <a:pt x="440410" y="217208"/>
                </a:lnTo>
                <a:lnTo>
                  <a:pt x="440194" y="216623"/>
                </a:lnTo>
                <a:lnTo>
                  <a:pt x="439902" y="216141"/>
                </a:lnTo>
                <a:lnTo>
                  <a:pt x="439432" y="215760"/>
                </a:lnTo>
                <a:lnTo>
                  <a:pt x="430669" y="206806"/>
                </a:lnTo>
                <a:lnTo>
                  <a:pt x="430669" y="218846"/>
                </a:lnTo>
                <a:lnTo>
                  <a:pt x="384454" y="266001"/>
                </a:lnTo>
                <a:lnTo>
                  <a:pt x="238175" y="116509"/>
                </a:lnTo>
                <a:lnTo>
                  <a:pt x="229501" y="107632"/>
                </a:lnTo>
                <a:lnTo>
                  <a:pt x="228650" y="106870"/>
                </a:lnTo>
                <a:lnTo>
                  <a:pt x="227698" y="106387"/>
                </a:lnTo>
                <a:lnTo>
                  <a:pt x="225437" y="106387"/>
                </a:lnTo>
                <a:lnTo>
                  <a:pt x="224497" y="106768"/>
                </a:lnTo>
                <a:lnTo>
                  <a:pt x="68694" y="266001"/>
                </a:lnTo>
                <a:lnTo>
                  <a:pt x="22479" y="218846"/>
                </a:lnTo>
                <a:lnTo>
                  <a:pt x="226568" y="10223"/>
                </a:lnTo>
                <a:lnTo>
                  <a:pt x="430669" y="218846"/>
                </a:lnTo>
                <a:lnTo>
                  <a:pt x="430669" y="206806"/>
                </a:lnTo>
                <a:lnTo>
                  <a:pt x="238277" y="10223"/>
                </a:lnTo>
                <a:lnTo>
                  <a:pt x="227139" y="0"/>
                </a:lnTo>
                <a:lnTo>
                  <a:pt x="226009" y="0"/>
                </a:lnTo>
                <a:lnTo>
                  <a:pt x="223647" y="1257"/>
                </a:lnTo>
                <a:lnTo>
                  <a:pt x="13335" y="216242"/>
                </a:lnTo>
                <a:lnTo>
                  <a:pt x="12763" y="217208"/>
                </a:lnTo>
                <a:lnTo>
                  <a:pt x="12573" y="217690"/>
                </a:lnTo>
                <a:lnTo>
                  <a:pt x="12573" y="219900"/>
                </a:lnTo>
                <a:lnTo>
                  <a:pt x="12738" y="220383"/>
                </a:lnTo>
                <a:lnTo>
                  <a:pt x="12954" y="220967"/>
                </a:lnTo>
                <a:lnTo>
                  <a:pt x="13233" y="221449"/>
                </a:lnTo>
                <a:lnTo>
                  <a:pt x="13703" y="221830"/>
                </a:lnTo>
                <a:lnTo>
                  <a:pt x="66141" y="275361"/>
                </a:lnTo>
                <a:lnTo>
                  <a:pt x="67094" y="275945"/>
                </a:lnTo>
                <a:lnTo>
                  <a:pt x="67564" y="276136"/>
                </a:lnTo>
                <a:lnTo>
                  <a:pt x="68122" y="276225"/>
                </a:lnTo>
                <a:lnTo>
                  <a:pt x="69253" y="276225"/>
                </a:lnTo>
                <a:lnTo>
                  <a:pt x="71615" y="274980"/>
                </a:lnTo>
                <a:lnTo>
                  <a:pt x="80391" y="266001"/>
                </a:lnTo>
                <a:lnTo>
                  <a:pt x="226568" y="116509"/>
                </a:lnTo>
                <a:lnTo>
                  <a:pt x="381622" y="274878"/>
                </a:lnTo>
                <a:lnTo>
                  <a:pt x="382371" y="275742"/>
                </a:lnTo>
                <a:lnTo>
                  <a:pt x="383413" y="276136"/>
                </a:lnTo>
                <a:lnTo>
                  <a:pt x="385673" y="276136"/>
                </a:lnTo>
                <a:lnTo>
                  <a:pt x="386626" y="275742"/>
                </a:lnTo>
                <a:lnTo>
                  <a:pt x="396151" y="266001"/>
                </a:lnTo>
                <a:lnTo>
                  <a:pt x="439813" y="221348"/>
                </a:lnTo>
                <a:lnTo>
                  <a:pt x="440372" y="220383"/>
                </a:lnTo>
                <a:lnTo>
                  <a:pt x="440563" y="219900"/>
                </a:lnTo>
                <a:lnTo>
                  <a:pt x="440563" y="21769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8"/>
          <p:cNvSpPr txBox="1"/>
          <p:nvPr>
            <p:ph type="title"/>
          </p:nvPr>
        </p:nvSpPr>
        <p:spPr>
          <a:xfrm>
            <a:off x="1016000" y="1003620"/>
            <a:ext cx="8889900" cy="1907400"/>
          </a:xfrm>
          <a:prstGeom prst="rect">
            <a:avLst/>
          </a:prstGeom>
          <a:noFill/>
          <a:ln>
            <a:noFill/>
          </a:ln>
        </p:spPr>
        <p:txBody>
          <a:bodyPr anchorCtr="0" anchor="t" bIns="0" lIns="0" spcFirstLastPara="1" rIns="0" wrap="square" tIns="97775">
            <a:spAutoFit/>
          </a:bodyPr>
          <a:lstStyle/>
          <a:p>
            <a:pPr indent="0" lvl="0" marL="12700" marR="5080" rtl="0" algn="l">
              <a:lnSpc>
                <a:spcPct val="109821"/>
              </a:lnSpc>
              <a:spcBef>
                <a:spcPts val="0"/>
              </a:spcBef>
              <a:spcAft>
                <a:spcPts val="0"/>
              </a:spcAft>
              <a:buNone/>
            </a:pPr>
            <a:r>
              <a:rPr lang="en-GB"/>
              <a:t>OUR BUSINESS CORE  MODEL</a:t>
            </a:r>
            <a:endParaRPr/>
          </a:p>
        </p:txBody>
      </p:sp>
      <p:sp>
        <p:nvSpPr>
          <p:cNvPr id="147" name="Google Shape;147;p8"/>
          <p:cNvSpPr txBox="1"/>
          <p:nvPr/>
        </p:nvSpPr>
        <p:spPr>
          <a:xfrm>
            <a:off x="1191050" y="2959650"/>
            <a:ext cx="10784400" cy="3224700"/>
          </a:xfrm>
          <a:prstGeom prst="rect">
            <a:avLst/>
          </a:prstGeom>
          <a:noFill/>
          <a:ln>
            <a:noFill/>
          </a:ln>
        </p:spPr>
        <p:txBody>
          <a:bodyPr anchorCtr="0" anchor="t" bIns="0" lIns="0" spcFirstLastPara="1" rIns="0" wrap="square" tIns="12050">
            <a:spAutoFit/>
          </a:bodyPr>
          <a:lstStyle/>
          <a:p>
            <a:pPr indent="0" lvl="0" marL="12700" marR="5080" rtl="0" algn="l">
              <a:lnSpc>
                <a:spcPct val="128200"/>
              </a:lnSpc>
              <a:spcBef>
                <a:spcPts val="0"/>
              </a:spcBef>
              <a:spcAft>
                <a:spcPts val="0"/>
              </a:spcAft>
              <a:buNone/>
            </a:pPr>
            <a:r>
              <a:t/>
            </a:r>
            <a:endParaRPr sz="2400">
              <a:solidFill>
                <a:srgbClr val="FFFFFF"/>
              </a:solidFill>
              <a:latin typeface="Verdana"/>
              <a:ea typeface="Verdana"/>
              <a:cs typeface="Verdana"/>
              <a:sym typeface="Verdana"/>
            </a:endParaRPr>
          </a:p>
          <a:p>
            <a:pPr indent="0" lvl="0" marL="12700" marR="5080" rtl="0" algn="l">
              <a:lnSpc>
                <a:spcPct val="128200"/>
              </a:lnSpc>
              <a:spcBef>
                <a:spcPts val="0"/>
              </a:spcBef>
              <a:spcAft>
                <a:spcPts val="0"/>
              </a:spcAft>
              <a:buNone/>
            </a:pPr>
            <a:r>
              <a:rPr lang="en-GB" sz="2400">
                <a:solidFill>
                  <a:srgbClr val="FFFFFF"/>
                </a:solidFill>
                <a:latin typeface="Verdana"/>
                <a:ea typeface="Verdana"/>
                <a:cs typeface="Verdana"/>
                <a:sym typeface="Verdana"/>
              </a:rPr>
              <a:t>FintechsDev proprietary Omni-channel payment processing platform,  120+ global and local payment methods (including VISA, MasterCard,  Google Pay, Apple Pay, Samsung Pay, SEPA, ACH, PayPal, SWIFT,  Alipay+, Mybank, iDeal, etc.)</a:t>
            </a:r>
            <a:endParaRPr sz="2400">
              <a:solidFill>
                <a:schemeClr val="dk1"/>
              </a:solidFill>
              <a:latin typeface="Verdana"/>
              <a:ea typeface="Verdana"/>
              <a:cs typeface="Verdana"/>
              <a:sym typeface="Verdana"/>
            </a:endParaRPr>
          </a:p>
          <a:p>
            <a:pPr indent="0" lvl="0" marL="0" marR="0" rtl="0" algn="l">
              <a:lnSpc>
                <a:spcPct val="100000"/>
              </a:lnSpc>
              <a:spcBef>
                <a:spcPts val="45"/>
              </a:spcBef>
              <a:spcAft>
                <a:spcPts val="0"/>
              </a:spcAft>
              <a:buNone/>
            </a:pPr>
            <a:r>
              <a:t/>
            </a:r>
            <a:endParaRPr sz="3050">
              <a:solidFill>
                <a:schemeClr val="dk1"/>
              </a:solidFill>
              <a:latin typeface="Verdana"/>
              <a:ea typeface="Verdana"/>
              <a:cs typeface="Verdana"/>
              <a:sym typeface="Verdana"/>
            </a:endParaRPr>
          </a:p>
          <a:p>
            <a:pPr indent="0" lvl="0" marL="631825" marR="0" rtl="0" algn="l">
              <a:lnSpc>
                <a:spcPct val="100000"/>
              </a:lnSpc>
              <a:spcBef>
                <a:spcPts val="0"/>
              </a:spcBef>
              <a:spcAft>
                <a:spcPts val="0"/>
              </a:spcAft>
              <a:buNone/>
            </a:pPr>
            <a:r>
              <a:rPr b="1" lang="en-GB" sz="2400">
                <a:solidFill>
                  <a:srgbClr val="FFFFFF"/>
                </a:solidFill>
                <a:latin typeface="Tahoma"/>
                <a:ea typeface="Tahoma"/>
                <a:cs typeface="Tahoma"/>
                <a:sym typeface="Tahoma"/>
              </a:rPr>
              <a:t>Core services</a:t>
            </a:r>
            <a:endParaRPr sz="2400">
              <a:solidFill>
                <a:schemeClr val="dk1"/>
              </a:solidFill>
              <a:latin typeface="Tahoma"/>
              <a:ea typeface="Tahoma"/>
              <a:cs typeface="Tahoma"/>
              <a:sym typeface="Tahoma"/>
            </a:endParaRPr>
          </a:p>
        </p:txBody>
      </p:sp>
      <p:pic>
        <p:nvPicPr>
          <p:cNvPr id="148" name="Google Shape;148;p8"/>
          <p:cNvPicPr preferRelativeResize="0"/>
          <p:nvPr/>
        </p:nvPicPr>
        <p:blipFill rotWithShape="1">
          <a:blip r:embed="rId5">
            <a:alphaModFix/>
          </a:blip>
          <a:srcRect b="0" l="0" r="0" t="0"/>
          <a:stretch/>
        </p:blipFill>
        <p:spPr>
          <a:xfrm>
            <a:off x="1191038" y="6558469"/>
            <a:ext cx="104775" cy="104774"/>
          </a:xfrm>
          <a:prstGeom prst="rect">
            <a:avLst/>
          </a:prstGeom>
          <a:noFill/>
          <a:ln>
            <a:noFill/>
          </a:ln>
        </p:spPr>
      </p:pic>
      <p:pic>
        <p:nvPicPr>
          <p:cNvPr id="149" name="Google Shape;149;p8"/>
          <p:cNvPicPr preferRelativeResize="0"/>
          <p:nvPr/>
        </p:nvPicPr>
        <p:blipFill rotWithShape="1">
          <a:blip r:embed="rId5">
            <a:alphaModFix/>
          </a:blip>
          <a:srcRect b="0" l="0" r="0" t="0"/>
          <a:stretch/>
        </p:blipFill>
        <p:spPr>
          <a:xfrm>
            <a:off x="1191038" y="7815769"/>
            <a:ext cx="104775" cy="104774"/>
          </a:xfrm>
          <a:prstGeom prst="rect">
            <a:avLst/>
          </a:prstGeom>
          <a:noFill/>
          <a:ln>
            <a:noFill/>
          </a:ln>
        </p:spPr>
      </p:pic>
      <p:pic>
        <p:nvPicPr>
          <p:cNvPr id="150" name="Google Shape;150;p8"/>
          <p:cNvPicPr preferRelativeResize="0"/>
          <p:nvPr/>
        </p:nvPicPr>
        <p:blipFill rotWithShape="1">
          <a:blip r:embed="rId5">
            <a:alphaModFix/>
          </a:blip>
          <a:srcRect b="0" l="0" r="0" t="0"/>
          <a:stretch/>
        </p:blipFill>
        <p:spPr>
          <a:xfrm>
            <a:off x="1191038" y="8653969"/>
            <a:ext cx="104775" cy="104774"/>
          </a:xfrm>
          <a:prstGeom prst="rect">
            <a:avLst/>
          </a:prstGeom>
          <a:noFill/>
          <a:ln>
            <a:noFill/>
          </a:ln>
        </p:spPr>
      </p:pic>
      <p:sp>
        <p:nvSpPr>
          <p:cNvPr id="151" name="Google Shape;151;p8"/>
          <p:cNvSpPr txBox="1"/>
          <p:nvPr/>
        </p:nvSpPr>
        <p:spPr>
          <a:xfrm>
            <a:off x="1446675" y="6339775"/>
            <a:ext cx="13320600" cy="3335700"/>
          </a:xfrm>
          <a:prstGeom prst="rect">
            <a:avLst/>
          </a:prstGeom>
          <a:noFill/>
          <a:ln>
            <a:noFill/>
          </a:ln>
        </p:spPr>
        <p:txBody>
          <a:bodyPr anchorCtr="0" anchor="t" bIns="0" lIns="0" spcFirstLastPara="1" rIns="0" wrap="square" tIns="11425">
            <a:spAutoFit/>
          </a:bodyPr>
          <a:lstStyle/>
          <a:p>
            <a:pPr indent="0" lvl="0" marL="12700" marR="5080" rtl="0" algn="l">
              <a:lnSpc>
                <a:spcPct val="117000"/>
              </a:lnSpc>
              <a:spcBef>
                <a:spcPts val="0"/>
              </a:spcBef>
              <a:spcAft>
                <a:spcPts val="0"/>
              </a:spcAft>
              <a:buNone/>
            </a:pPr>
            <a:r>
              <a:rPr b="1" lang="en-GB" sz="2350">
                <a:solidFill>
                  <a:srgbClr val="FFFFFF"/>
                </a:solidFill>
                <a:latin typeface="Verdana"/>
                <a:ea typeface="Verdana"/>
                <a:cs typeface="Verdana"/>
                <a:sym typeface="Verdana"/>
              </a:rPr>
              <a:t>Basic:</a:t>
            </a:r>
            <a:r>
              <a:rPr lang="en-GB" sz="2350">
                <a:solidFill>
                  <a:srgbClr val="FFFFFF"/>
                </a:solidFill>
                <a:latin typeface="Verdana"/>
                <a:ea typeface="Verdana"/>
                <a:cs typeface="Verdana"/>
                <a:sym typeface="Verdana"/>
              </a:rPr>
              <a:t> One business IBAN, one physical card, Unlimited virtual cards, basic account integration, 50 free transactions/month</a:t>
            </a:r>
            <a:endParaRPr sz="2350">
              <a:solidFill>
                <a:srgbClr val="FFFFFF"/>
              </a:solidFill>
              <a:latin typeface="Verdana"/>
              <a:ea typeface="Verdana"/>
              <a:cs typeface="Verdana"/>
              <a:sym typeface="Verdana"/>
            </a:endParaRPr>
          </a:p>
          <a:p>
            <a:pPr indent="0" lvl="0" marL="12700" marR="5080" rtl="0" algn="l">
              <a:lnSpc>
                <a:spcPct val="117000"/>
              </a:lnSpc>
              <a:spcBef>
                <a:spcPts val="0"/>
              </a:spcBef>
              <a:spcAft>
                <a:spcPts val="0"/>
              </a:spcAft>
              <a:buNone/>
            </a:pPr>
            <a:r>
              <a:t/>
            </a:r>
            <a:endParaRPr sz="2350">
              <a:solidFill>
                <a:srgbClr val="FFFFFF"/>
              </a:solidFill>
              <a:latin typeface="Verdana"/>
              <a:ea typeface="Verdana"/>
              <a:cs typeface="Verdana"/>
              <a:sym typeface="Verdana"/>
            </a:endParaRPr>
          </a:p>
          <a:p>
            <a:pPr indent="0" lvl="0" marL="12700" marR="5080" rtl="0" algn="l">
              <a:lnSpc>
                <a:spcPct val="117000"/>
              </a:lnSpc>
              <a:spcBef>
                <a:spcPts val="0"/>
              </a:spcBef>
              <a:spcAft>
                <a:spcPts val="0"/>
              </a:spcAft>
              <a:buNone/>
            </a:pPr>
            <a:r>
              <a:rPr b="1" lang="en-GB" sz="2350">
                <a:solidFill>
                  <a:srgbClr val="FFFFFF"/>
                </a:solidFill>
                <a:latin typeface="Verdana"/>
                <a:ea typeface="Verdana"/>
                <a:cs typeface="Verdana"/>
                <a:sym typeface="Verdana"/>
              </a:rPr>
              <a:t>Team:</a:t>
            </a:r>
            <a:r>
              <a:rPr lang="en-GB" sz="2350">
                <a:solidFill>
                  <a:srgbClr val="FFFFFF"/>
                </a:solidFill>
                <a:latin typeface="Verdana"/>
                <a:ea typeface="Verdana"/>
                <a:cs typeface="Verdana"/>
                <a:sym typeface="Verdana"/>
              </a:rPr>
              <a:t> Everything in Basic, Up to 5 Team Members, 5 Physical Cards, Advanced Spending Controls, 200 Free Transactions/month, Priority Support</a:t>
            </a:r>
            <a:endParaRPr sz="2350">
              <a:solidFill>
                <a:srgbClr val="FFFFFF"/>
              </a:solidFill>
              <a:latin typeface="Verdana"/>
              <a:ea typeface="Verdana"/>
              <a:cs typeface="Verdana"/>
              <a:sym typeface="Verdana"/>
            </a:endParaRPr>
          </a:p>
          <a:p>
            <a:pPr indent="0" lvl="0" marL="12700" marR="5080" rtl="0" algn="l">
              <a:lnSpc>
                <a:spcPct val="117000"/>
              </a:lnSpc>
              <a:spcBef>
                <a:spcPts val="0"/>
              </a:spcBef>
              <a:spcAft>
                <a:spcPts val="0"/>
              </a:spcAft>
              <a:buNone/>
            </a:pPr>
            <a:r>
              <a:t/>
            </a:r>
            <a:endParaRPr sz="2350">
              <a:solidFill>
                <a:srgbClr val="FFFFFF"/>
              </a:solidFill>
              <a:latin typeface="Verdana"/>
              <a:ea typeface="Verdana"/>
              <a:cs typeface="Verdana"/>
              <a:sym typeface="Verdana"/>
            </a:endParaRPr>
          </a:p>
          <a:p>
            <a:pPr indent="0" lvl="0" marL="12700" marR="5080" rtl="0" algn="l">
              <a:lnSpc>
                <a:spcPct val="117000"/>
              </a:lnSpc>
              <a:spcBef>
                <a:spcPts val="0"/>
              </a:spcBef>
              <a:spcAft>
                <a:spcPts val="0"/>
              </a:spcAft>
              <a:buNone/>
            </a:pPr>
            <a:r>
              <a:rPr b="1" lang="en-GB" sz="2350">
                <a:solidFill>
                  <a:srgbClr val="FFFFFF"/>
                </a:solidFill>
                <a:latin typeface="Verdana"/>
                <a:ea typeface="Verdana"/>
                <a:cs typeface="Verdana"/>
                <a:sym typeface="Verdana"/>
              </a:rPr>
              <a:t>Business:</a:t>
            </a:r>
            <a:r>
              <a:rPr lang="en-GB" sz="2350">
                <a:solidFill>
                  <a:srgbClr val="FFFFFF"/>
                </a:solidFill>
                <a:latin typeface="Verdana"/>
                <a:ea typeface="Verdana"/>
                <a:cs typeface="Verdana"/>
                <a:sym typeface="Verdana"/>
              </a:rPr>
              <a:t> Everything in Team, Unlimited Team Members, Unlimited Physical Cards, API Access, Unlimited Transactions, Dedicated Account Manager</a:t>
            </a:r>
            <a:endParaRPr sz="2350">
              <a:solidFill>
                <a:srgbClr val="FFFFFF"/>
              </a:solidFill>
              <a:latin typeface="Verdana"/>
              <a:ea typeface="Verdana"/>
              <a:cs typeface="Verdana"/>
              <a:sym typeface="Verdana"/>
            </a:endParaRPr>
          </a:p>
        </p:txBody>
      </p:sp>
      <p:pic>
        <p:nvPicPr>
          <p:cNvPr id="152" name="Google Shape;152;p8"/>
          <p:cNvPicPr preferRelativeResize="0"/>
          <p:nvPr/>
        </p:nvPicPr>
        <p:blipFill rotWithShape="1">
          <a:blip r:embed="rId6">
            <a:alphaModFix/>
          </a:blip>
          <a:srcRect b="0" l="0" r="0" t="0"/>
          <a:stretch/>
        </p:blipFill>
        <p:spPr>
          <a:xfrm>
            <a:off x="5939132" y="6543518"/>
            <a:ext cx="85725" cy="85724"/>
          </a:xfrm>
          <a:prstGeom prst="rect">
            <a:avLst/>
          </a:prstGeom>
          <a:noFill/>
          <a:ln>
            <a:noFill/>
          </a:ln>
        </p:spPr>
      </p:pic>
      <p:pic>
        <p:nvPicPr>
          <p:cNvPr id="153" name="Google Shape;153;p8"/>
          <p:cNvPicPr preferRelativeResize="0"/>
          <p:nvPr/>
        </p:nvPicPr>
        <p:blipFill rotWithShape="1">
          <a:blip r:embed="rId6">
            <a:alphaModFix/>
          </a:blip>
          <a:srcRect b="0" l="0" r="0" t="0"/>
          <a:stretch/>
        </p:blipFill>
        <p:spPr>
          <a:xfrm>
            <a:off x="5939132" y="6905468"/>
            <a:ext cx="85725" cy="85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sp>
        <p:nvSpPr>
          <p:cNvPr id="158" name="Google Shape;158;p13"/>
          <p:cNvSpPr/>
          <p:nvPr/>
        </p:nvSpPr>
        <p:spPr>
          <a:xfrm>
            <a:off x="0" y="1"/>
            <a:ext cx="13514069" cy="10287000"/>
          </a:xfrm>
          <a:custGeom>
            <a:rect b="b" l="l" r="r" t="t"/>
            <a:pathLst>
              <a:path extrusionOk="0" h="10287000" w="13514069">
                <a:moveTo>
                  <a:pt x="0" y="10286999"/>
                </a:moveTo>
                <a:lnTo>
                  <a:pt x="13513820" y="10286999"/>
                </a:lnTo>
                <a:lnTo>
                  <a:pt x="13513820" y="0"/>
                </a:lnTo>
                <a:lnTo>
                  <a:pt x="0" y="0"/>
                </a:lnTo>
                <a:lnTo>
                  <a:pt x="0" y="10286999"/>
                </a:lnTo>
                <a:close/>
              </a:path>
            </a:pathLst>
          </a:custGeom>
          <a:solidFill>
            <a:srgbClr val="00204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3"/>
          <p:cNvSpPr/>
          <p:nvPr/>
        </p:nvSpPr>
        <p:spPr>
          <a:xfrm>
            <a:off x="1028700" y="3017340"/>
            <a:ext cx="1409700" cy="180975"/>
          </a:xfrm>
          <a:custGeom>
            <a:rect b="b" l="l" r="r" t="t"/>
            <a:pathLst>
              <a:path extrusionOk="0" h="180975" w="1409700">
                <a:moveTo>
                  <a:pt x="1409699" y="180646"/>
                </a:moveTo>
                <a:lnTo>
                  <a:pt x="0" y="180646"/>
                </a:lnTo>
                <a:lnTo>
                  <a:pt x="0" y="0"/>
                </a:lnTo>
                <a:lnTo>
                  <a:pt x="1409699" y="0"/>
                </a:lnTo>
                <a:lnTo>
                  <a:pt x="1409699" y="180646"/>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0" name="Google Shape;160;p13"/>
          <p:cNvGrpSpPr/>
          <p:nvPr/>
        </p:nvGrpSpPr>
        <p:grpSpPr>
          <a:xfrm>
            <a:off x="11133023" y="1"/>
            <a:ext cx="7155362" cy="10287000"/>
            <a:chOff x="11133023" y="1"/>
            <a:chExt cx="7155362" cy="10287000"/>
          </a:xfrm>
        </p:grpSpPr>
        <p:sp>
          <p:nvSpPr>
            <p:cNvPr id="161" name="Google Shape;161;p13"/>
            <p:cNvSpPr/>
            <p:nvPr/>
          </p:nvSpPr>
          <p:spPr>
            <a:xfrm>
              <a:off x="13513820" y="1"/>
              <a:ext cx="4774565" cy="10287000"/>
            </a:xfrm>
            <a:custGeom>
              <a:rect b="b" l="l" r="r" t="t"/>
              <a:pathLst>
                <a:path extrusionOk="0" h="10287000" w="4774565">
                  <a:moveTo>
                    <a:pt x="0" y="10286998"/>
                  </a:moveTo>
                  <a:lnTo>
                    <a:pt x="0" y="0"/>
                  </a:lnTo>
                  <a:lnTo>
                    <a:pt x="4774177" y="0"/>
                  </a:lnTo>
                  <a:lnTo>
                    <a:pt x="4774177" y="10286998"/>
                  </a:lnTo>
                  <a:lnTo>
                    <a:pt x="0" y="10286998"/>
                  </a:lnTo>
                  <a:close/>
                </a:path>
              </a:pathLst>
            </a:custGeom>
            <a:solidFill>
              <a:srgbClr val="F7C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2" name="Google Shape;162;p13"/>
            <p:cNvPicPr preferRelativeResize="0"/>
            <p:nvPr/>
          </p:nvPicPr>
          <p:blipFill rotWithShape="1">
            <a:blip r:embed="rId3">
              <a:alphaModFix/>
            </a:blip>
            <a:srcRect b="0" l="0" r="0" t="0"/>
            <a:stretch/>
          </p:blipFill>
          <p:spPr>
            <a:xfrm>
              <a:off x="11133023" y="1558627"/>
              <a:ext cx="5886449" cy="3095624"/>
            </a:xfrm>
            <a:prstGeom prst="rect">
              <a:avLst/>
            </a:prstGeom>
            <a:noFill/>
            <a:ln>
              <a:noFill/>
            </a:ln>
          </p:spPr>
        </p:pic>
        <p:pic>
          <p:nvPicPr>
            <p:cNvPr id="163" name="Google Shape;163;p13"/>
            <p:cNvPicPr preferRelativeResize="0"/>
            <p:nvPr/>
          </p:nvPicPr>
          <p:blipFill rotWithShape="1">
            <a:blip r:embed="rId4">
              <a:alphaModFix/>
            </a:blip>
            <a:srcRect b="0" l="0" r="0" t="0"/>
            <a:stretch/>
          </p:blipFill>
          <p:spPr>
            <a:xfrm>
              <a:off x="11133023" y="5395020"/>
              <a:ext cx="5886449" cy="3333215"/>
            </a:xfrm>
            <a:prstGeom prst="rect">
              <a:avLst/>
            </a:prstGeom>
            <a:noFill/>
            <a:ln>
              <a:noFill/>
            </a:ln>
          </p:spPr>
        </p:pic>
      </p:grpSp>
      <p:sp>
        <p:nvSpPr>
          <p:cNvPr id="164" name="Google Shape;164;p13"/>
          <p:cNvSpPr/>
          <p:nvPr/>
        </p:nvSpPr>
        <p:spPr>
          <a:xfrm>
            <a:off x="336969" y="7748269"/>
            <a:ext cx="440690" cy="2178050"/>
          </a:xfrm>
          <a:custGeom>
            <a:rect b="b" l="l" r="r" t="t"/>
            <a:pathLst>
              <a:path extrusionOk="0" h="2178050" w="440690">
                <a:moveTo>
                  <a:pt x="427990" y="2119058"/>
                </a:moveTo>
                <a:lnTo>
                  <a:pt x="427837" y="2118576"/>
                </a:lnTo>
                <a:lnTo>
                  <a:pt x="427609" y="2118004"/>
                </a:lnTo>
                <a:lnTo>
                  <a:pt x="427329" y="2117521"/>
                </a:lnTo>
                <a:lnTo>
                  <a:pt x="426859" y="2117128"/>
                </a:lnTo>
                <a:lnTo>
                  <a:pt x="418084" y="2108162"/>
                </a:lnTo>
                <a:lnTo>
                  <a:pt x="418084" y="2120214"/>
                </a:lnTo>
                <a:lnTo>
                  <a:pt x="371881" y="2167382"/>
                </a:lnTo>
                <a:lnTo>
                  <a:pt x="225602" y="2017890"/>
                </a:lnTo>
                <a:lnTo>
                  <a:pt x="216916" y="2009013"/>
                </a:lnTo>
                <a:lnTo>
                  <a:pt x="216077" y="2008238"/>
                </a:lnTo>
                <a:lnTo>
                  <a:pt x="215125" y="2007755"/>
                </a:lnTo>
                <a:lnTo>
                  <a:pt x="212864" y="2007755"/>
                </a:lnTo>
                <a:lnTo>
                  <a:pt x="211924" y="2008149"/>
                </a:lnTo>
                <a:lnTo>
                  <a:pt x="56121" y="2167382"/>
                </a:lnTo>
                <a:lnTo>
                  <a:pt x="9906" y="2120214"/>
                </a:lnTo>
                <a:lnTo>
                  <a:pt x="213995" y="1911604"/>
                </a:lnTo>
                <a:lnTo>
                  <a:pt x="418084" y="2120214"/>
                </a:lnTo>
                <a:lnTo>
                  <a:pt x="418084" y="2108162"/>
                </a:lnTo>
                <a:lnTo>
                  <a:pt x="225704" y="1911604"/>
                </a:lnTo>
                <a:lnTo>
                  <a:pt x="216547" y="1902244"/>
                </a:lnTo>
                <a:lnTo>
                  <a:pt x="215595" y="1901672"/>
                </a:lnTo>
                <a:lnTo>
                  <a:pt x="215125" y="1901469"/>
                </a:lnTo>
                <a:lnTo>
                  <a:pt x="214566" y="1901380"/>
                </a:lnTo>
                <a:lnTo>
                  <a:pt x="213436" y="1901380"/>
                </a:lnTo>
                <a:lnTo>
                  <a:pt x="211074" y="1902637"/>
                </a:lnTo>
                <a:lnTo>
                  <a:pt x="762" y="2117610"/>
                </a:lnTo>
                <a:lnTo>
                  <a:pt x="190" y="2118576"/>
                </a:lnTo>
                <a:lnTo>
                  <a:pt x="0" y="2119058"/>
                </a:lnTo>
                <a:lnTo>
                  <a:pt x="0" y="2121281"/>
                </a:lnTo>
                <a:lnTo>
                  <a:pt x="165" y="2121763"/>
                </a:lnTo>
                <a:lnTo>
                  <a:pt x="381" y="2122335"/>
                </a:lnTo>
                <a:lnTo>
                  <a:pt x="660" y="2122817"/>
                </a:lnTo>
                <a:lnTo>
                  <a:pt x="1130" y="2123211"/>
                </a:lnTo>
                <a:lnTo>
                  <a:pt x="53568" y="2176729"/>
                </a:lnTo>
                <a:lnTo>
                  <a:pt x="54521" y="2177313"/>
                </a:lnTo>
                <a:lnTo>
                  <a:pt x="54991" y="2177504"/>
                </a:lnTo>
                <a:lnTo>
                  <a:pt x="55549" y="2177605"/>
                </a:lnTo>
                <a:lnTo>
                  <a:pt x="56680" y="2177605"/>
                </a:lnTo>
                <a:lnTo>
                  <a:pt x="59042" y="2176348"/>
                </a:lnTo>
                <a:lnTo>
                  <a:pt x="67818" y="2167382"/>
                </a:lnTo>
                <a:lnTo>
                  <a:pt x="213995" y="2017890"/>
                </a:lnTo>
                <a:lnTo>
                  <a:pt x="369049" y="2176259"/>
                </a:lnTo>
                <a:lnTo>
                  <a:pt x="369798" y="2177123"/>
                </a:lnTo>
                <a:lnTo>
                  <a:pt x="370840" y="2177504"/>
                </a:lnTo>
                <a:lnTo>
                  <a:pt x="373100" y="2177504"/>
                </a:lnTo>
                <a:lnTo>
                  <a:pt x="374040" y="2177123"/>
                </a:lnTo>
                <a:lnTo>
                  <a:pt x="383565" y="2167382"/>
                </a:lnTo>
                <a:lnTo>
                  <a:pt x="427240" y="2122728"/>
                </a:lnTo>
                <a:lnTo>
                  <a:pt x="427799" y="2121763"/>
                </a:lnTo>
                <a:lnTo>
                  <a:pt x="427990" y="2121281"/>
                </a:lnTo>
                <a:lnTo>
                  <a:pt x="427990" y="2119058"/>
                </a:lnTo>
                <a:close/>
              </a:path>
              <a:path extrusionOk="0" h="2178050" w="440690">
                <a:moveTo>
                  <a:pt x="427990" y="1575816"/>
                </a:moveTo>
                <a:lnTo>
                  <a:pt x="427837" y="1575333"/>
                </a:lnTo>
                <a:lnTo>
                  <a:pt x="427609" y="1574749"/>
                </a:lnTo>
                <a:lnTo>
                  <a:pt x="427329" y="1574266"/>
                </a:lnTo>
                <a:lnTo>
                  <a:pt x="426859" y="1573885"/>
                </a:lnTo>
                <a:lnTo>
                  <a:pt x="418084" y="1564919"/>
                </a:lnTo>
                <a:lnTo>
                  <a:pt x="418084" y="1576971"/>
                </a:lnTo>
                <a:lnTo>
                  <a:pt x="371881" y="1624139"/>
                </a:lnTo>
                <a:lnTo>
                  <a:pt x="225602" y="1474635"/>
                </a:lnTo>
                <a:lnTo>
                  <a:pt x="216916" y="1465770"/>
                </a:lnTo>
                <a:lnTo>
                  <a:pt x="216077" y="1464995"/>
                </a:lnTo>
                <a:lnTo>
                  <a:pt x="215125" y="1464513"/>
                </a:lnTo>
                <a:lnTo>
                  <a:pt x="212864" y="1464513"/>
                </a:lnTo>
                <a:lnTo>
                  <a:pt x="211924" y="1464894"/>
                </a:lnTo>
                <a:lnTo>
                  <a:pt x="56121" y="1624139"/>
                </a:lnTo>
                <a:lnTo>
                  <a:pt x="9906" y="1576971"/>
                </a:lnTo>
                <a:lnTo>
                  <a:pt x="213995" y="1368361"/>
                </a:lnTo>
                <a:lnTo>
                  <a:pt x="418084" y="1576971"/>
                </a:lnTo>
                <a:lnTo>
                  <a:pt x="418084" y="1564919"/>
                </a:lnTo>
                <a:lnTo>
                  <a:pt x="225704" y="1368361"/>
                </a:lnTo>
                <a:lnTo>
                  <a:pt x="216547" y="1359001"/>
                </a:lnTo>
                <a:lnTo>
                  <a:pt x="215595" y="1358417"/>
                </a:lnTo>
                <a:lnTo>
                  <a:pt x="215125" y="1358226"/>
                </a:lnTo>
                <a:lnTo>
                  <a:pt x="214566" y="1358138"/>
                </a:lnTo>
                <a:lnTo>
                  <a:pt x="213436" y="1358138"/>
                </a:lnTo>
                <a:lnTo>
                  <a:pt x="211074" y="1359382"/>
                </a:lnTo>
                <a:lnTo>
                  <a:pt x="762" y="1574368"/>
                </a:lnTo>
                <a:lnTo>
                  <a:pt x="190" y="1575333"/>
                </a:lnTo>
                <a:lnTo>
                  <a:pt x="0" y="1575816"/>
                </a:lnTo>
                <a:lnTo>
                  <a:pt x="0" y="1578025"/>
                </a:lnTo>
                <a:lnTo>
                  <a:pt x="165" y="1578508"/>
                </a:lnTo>
                <a:lnTo>
                  <a:pt x="381" y="1579092"/>
                </a:lnTo>
                <a:lnTo>
                  <a:pt x="660" y="1579575"/>
                </a:lnTo>
                <a:lnTo>
                  <a:pt x="1130" y="1579956"/>
                </a:lnTo>
                <a:lnTo>
                  <a:pt x="53568" y="1633486"/>
                </a:lnTo>
                <a:lnTo>
                  <a:pt x="54521" y="1634070"/>
                </a:lnTo>
                <a:lnTo>
                  <a:pt x="54991" y="1634261"/>
                </a:lnTo>
                <a:lnTo>
                  <a:pt x="55549" y="1634363"/>
                </a:lnTo>
                <a:lnTo>
                  <a:pt x="56680" y="1634363"/>
                </a:lnTo>
                <a:lnTo>
                  <a:pt x="59042" y="1633105"/>
                </a:lnTo>
                <a:lnTo>
                  <a:pt x="67818" y="1624139"/>
                </a:lnTo>
                <a:lnTo>
                  <a:pt x="213995" y="1474635"/>
                </a:lnTo>
                <a:lnTo>
                  <a:pt x="369049" y="1633004"/>
                </a:lnTo>
                <a:lnTo>
                  <a:pt x="369798" y="1633880"/>
                </a:lnTo>
                <a:lnTo>
                  <a:pt x="370840" y="1634261"/>
                </a:lnTo>
                <a:lnTo>
                  <a:pt x="373100" y="1634261"/>
                </a:lnTo>
                <a:lnTo>
                  <a:pt x="374040" y="1633880"/>
                </a:lnTo>
                <a:lnTo>
                  <a:pt x="383565" y="1624139"/>
                </a:lnTo>
                <a:lnTo>
                  <a:pt x="427240" y="1579473"/>
                </a:lnTo>
                <a:lnTo>
                  <a:pt x="427799" y="1578508"/>
                </a:lnTo>
                <a:lnTo>
                  <a:pt x="427990" y="1578025"/>
                </a:lnTo>
                <a:lnTo>
                  <a:pt x="427990" y="1575816"/>
                </a:lnTo>
                <a:close/>
              </a:path>
              <a:path extrusionOk="0" h="2178050" w="440690">
                <a:moveTo>
                  <a:pt x="427990" y="1304188"/>
                </a:moveTo>
                <a:lnTo>
                  <a:pt x="427837" y="1303705"/>
                </a:lnTo>
                <a:lnTo>
                  <a:pt x="427609" y="1303121"/>
                </a:lnTo>
                <a:lnTo>
                  <a:pt x="427329" y="1302639"/>
                </a:lnTo>
                <a:lnTo>
                  <a:pt x="426859" y="1302258"/>
                </a:lnTo>
                <a:lnTo>
                  <a:pt x="418084" y="1293291"/>
                </a:lnTo>
                <a:lnTo>
                  <a:pt x="418084" y="1305344"/>
                </a:lnTo>
                <a:lnTo>
                  <a:pt x="371881" y="1352511"/>
                </a:lnTo>
                <a:lnTo>
                  <a:pt x="225602" y="1203020"/>
                </a:lnTo>
                <a:lnTo>
                  <a:pt x="216916" y="1194142"/>
                </a:lnTo>
                <a:lnTo>
                  <a:pt x="216077" y="1193368"/>
                </a:lnTo>
                <a:lnTo>
                  <a:pt x="215125" y="1192885"/>
                </a:lnTo>
                <a:lnTo>
                  <a:pt x="212864" y="1192885"/>
                </a:lnTo>
                <a:lnTo>
                  <a:pt x="211924" y="1193266"/>
                </a:lnTo>
                <a:lnTo>
                  <a:pt x="56121" y="1352511"/>
                </a:lnTo>
                <a:lnTo>
                  <a:pt x="9906" y="1305344"/>
                </a:lnTo>
                <a:lnTo>
                  <a:pt x="213995" y="1096733"/>
                </a:lnTo>
                <a:lnTo>
                  <a:pt x="418084" y="1305344"/>
                </a:lnTo>
                <a:lnTo>
                  <a:pt x="418084" y="1293291"/>
                </a:lnTo>
                <a:lnTo>
                  <a:pt x="225704" y="1096733"/>
                </a:lnTo>
                <a:lnTo>
                  <a:pt x="216547" y="1087374"/>
                </a:lnTo>
                <a:lnTo>
                  <a:pt x="215595" y="1086789"/>
                </a:lnTo>
                <a:lnTo>
                  <a:pt x="215125" y="1086599"/>
                </a:lnTo>
                <a:lnTo>
                  <a:pt x="214566" y="1086510"/>
                </a:lnTo>
                <a:lnTo>
                  <a:pt x="213436" y="1086510"/>
                </a:lnTo>
                <a:lnTo>
                  <a:pt x="211074" y="1087755"/>
                </a:lnTo>
                <a:lnTo>
                  <a:pt x="762" y="1302740"/>
                </a:lnTo>
                <a:lnTo>
                  <a:pt x="190" y="1303705"/>
                </a:lnTo>
                <a:lnTo>
                  <a:pt x="0" y="1304188"/>
                </a:lnTo>
                <a:lnTo>
                  <a:pt x="0" y="1306410"/>
                </a:lnTo>
                <a:lnTo>
                  <a:pt x="165" y="1306893"/>
                </a:lnTo>
                <a:lnTo>
                  <a:pt x="381" y="1307465"/>
                </a:lnTo>
                <a:lnTo>
                  <a:pt x="660" y="1307947"/>
                </a:lnTo>
                <a:lnTo>
                  <a:pt x="1130" y="1308328"/>
                </a:lnTo>
                <a:lnTo>
                  <a:pt x="53568" y="1361859"/>
                </a:lnTo>
                <a:lnTo>
                  <a:pt x="54521" y="1362443"/>
                </a:lnTo>
                <a:lnTo>
                  <a:pt x="54991" y="1362633"/>
                </a:lnTo>
                <a:lnTo>
                  <a:pt x="55549" y="1362735"/>
                </a:lnTo>
                <a:lnTo>
                  <a:pt x="56680" y="1362735"/>
                </a:lnTo>
                <a:lnTo>
                  <a:pt x="59042" y="1361478"/>
                </a:lnTo>
                <a:lnTo>
                  <a:pt x="67818" y="1352511"/>
                </a:lnTo>
                <a:lnTo>
                  <a:pt x="213995" y="1203020"/>
                </a:lnTo>
                <a:lnTo>
                  <a:pt x="369049" y="1361376"/>
                </a:lnTo>
                <a:lnTo>
                  <a:pt x="369798" y="1362252"/>
                </a:lnTo>
                <a:lnTo>
                  <a:pt x="370840" y="1362633"/>
                </a:lnTo>
                <a:lnTo>
                  <a:pt x="373100" y="1362633"/>
                </a:lnTo>
                <a:lnTo>
                  <a:pt x="374040" y="1362252"/>
                </a:lnTo>
                <a:lnTo>
                  <a:pt x="383565" y="1352511"/>
                </a:lnTo>
                <a:lnTo>
                  <a:pt x="427240" y="1307846"/>
                </a:lnTo>
                <a:lnTo>
                  <a:pt x="427799" y="1306893"/>
                </a:lnTo>
                <a:lnTo>
                  <a:pt x="427990" y="1306410"/>
                </a:lnTo>
                <a:lnTo>
                  <a:pt x="427990" y="1304188"/>
                </a:lnTo>
                <a:close/>
              </a:path>
              <a:path extrusionOk="0" h="2178050" w="440690">
                <a:moveTo>
                  <a:pt x="440563" y="1847430"/>
                </a:moveTo>
                <a:lnTo>
                  <a:pt x="440410" y="1846948"/>
                </a:lnTo>
                <a:lnTo>
                  <a:pt x="440194" y="1846376"/>
                </a:lnTo>
                <a:lnTo>
                  <a:pt x="439902" y="1845894"/>
                </a:lnTo>
                <a:lnTo>
                  <a:pt x="439432" y="1845513"/>
                </a:lnTo>
                <a:lnTo>
                  <a:pt x="430669" y="1836559"/>
                </a:lnTo>
                <a:lnTo>
                  <a:pt x="430669" y="1848599"/>
                </a:lnTo>
                <a:lnTo>
                  <a:pt x="384454" y="1895754"/>
                </a:lnTo>
                <a:lnTo>
                  <a:pt x="238175" y="1746262"/>
                </a:lnTo>
                <a:lnTo>
                  <a:pt x="229501" y="1737385"/>
                </a:lnTo>
                <a:lnTo>
                  <a:pt x="228650" y="1736623"/>
                </a:lnTo>
                <a:lnTo>
                  <a:pt x="227698" y="1736140"/>
                </a:lnTo>
                <a:lnTo>
                  <a:pt x="225437" y="1736140"/>
                </a:lnTo>
                <a:lnTo>
                  <a:pt x="224497" y="1736521"/>
                </a:lnTo>
                <a:lnTo>
                  <a:pt x="68694" y="1895754"/>
                </a:lnTo>
                <a:lnTo>
                  <a:pt x="22479" y="1848599"/>
                </a:lnTo>
                <a:lnTo>
                  <a:pt x="226568" y="1639976"/>
                </a:lnTo>
                <a:lnTo>
                  <a:pt x="430669" y="1848599"/>
                </a:lnTo>
                <a:lnTo>
                  <a:pt x="430669" y="1836559"/>
                </a:lnTo>
                <a:lnTo>
                  <a:pt x="238277" y="1639976"/>
                </a:lnTo>
                <a:lnTo>
                  <a:pt x="227139" y="1629752"/>
                </a:lnTo>
                <a:lnTo>
                  <a:pt x="226009" y="1629752"/>
                </a:lnTo>
                <a:lnTo>
                  <a:pt x="223647" y="1631010"/>
                </a:lnTo>
                <a:lnTo>
                  <a:pt x="13335" y="1845995"/>
                </a:lnTo>
                <a:lnTo>
                  <a:pt x="12763" y="1846948"/>
                </a:lnTo>
                <a:lnTo>
                  <a:pt x="12573" y="1847430"/>
                </a:lnTo>
                <a:lnTo>
                  <a:pt x="12573" y="1849653"/>
                </a:lnTo>
                <a:lnTo>
                  <a:pt x="12738" y="1850136"/>
                </a:lnTo>
                <a:lnTo>
                  <a:pt x="12954" y="1850720"/>
                </a:lnTo>
                <a:lnTo>
                  <a:pt x="13233" y="1851202"/>
                </a:lnTo>
                <a:lnTo>
                  <a:pt x="13703" y="1851583"/>
                </a:lnTo>
                <a:lnTo>
                  <a:pt x="66141" y="1905114"/>
                </a:lnTo>
                <a:lnTo>
                  <a:pt x="67094" y="1905685"/>
                </a:lnTo>
                <a:lnTo>
                  <a:pt x="67564" y="1905889"/>
                </a:lnTo>
                <a:lnTo>
                  <a:pt x="68122" y="1905977"/>
                </a:lnTo>
                <a:lnTo>
                  <a:pt x="69253" y="1905977"/>
                </a:lnTo>
                <a:lnTo>
                  <a:pt x="71615" y="1904720"/>
                </a:lnTo>
                <a:lnTo>
                  <a:pt x="80391" y="1895754"/>
                </a:lnTo>
                <a:lnTo>
                  <a:pt x="226568" y="1746262"/>
                </a:lnTo>
                <a:lnTo>
                  <a:pt x="381622" y="1904631"/>
                </a:lnTo>
                <a:lnTo>
                  <a:pt x="382371" y="1905495"/>
                </a:lnTo>
                <a:lnTo>
                  <a:pt x="383413" y="1905889"/>
                </a:lnTo>
                <a:lnTo>
                  <a:pt x="385673" y="1905889"/>
                </a:lnTo>
                <a:lnTo>
                  <a:pt x="386626" y="1905495"/>
                </a:lnTo>
                <a:lnTo>
                  <a:pt x="396151" y="1895754"/>
                </a:lnTo>
                <a:lnTo>
                  <a:pt x="439813" y="1851101"/>
                </a:lnTo>
                <a:lnTo>
                  <a:pt x="440372" y="1850136"/>
                </a:lnTo>
                <a:lnTo>
                  <a:pt x="440563" y="1849653"/>
                </a:lnTo>
                <a:lnTo>
                  <a:pt x="440563" y="1847430"/>
                </a:lnTo>
                <a:close/>
              </a:path>
              <a:path extrusionOk="0" h="2178050" w="440690">
                <a:moveTo>
                  <a:pt x="440563" y="1032560"/>
                </a:moveTo>
                <a:lnTo>
                  <a:pt x="440410" y="1032078"/>
                </a:lnTo>
                <a:lnTo>
                  <a:pt x="440194" y="1031494"/>
                </a:lnTo>
                <a:lnTo>
                  <a:pt x="439902" y="1031024"/>
                </a:lnTo>
                <a:lnTo>
                  <a:pt x="439432" y="1030630"/>
                </a:lnTo>
                <a:lnTo>
                  <a:pt x="430669" y="1021689"/>
                </a:lnTo>
                <a:lnTo>
                  <a:pt x="430669" y="1033716"/>
                </a:lnTo>
                <a:lnTo>
                  <a:pt x="384454" y="1080884"/>
                </a:lnTo>
                <a:lnTo>
                  <a:pt x="238175" y="931392"/>
                </a:lnTo>
                <a:lnTo>
                  <a:pt x="229501" y="922515"/>
                </a:lnTo>
                <a:lnTo>
                  <a:pt x="228650" y="921740"/>
                </a:lnTo>
                <a:lnTo>
                  <a:pt x="227698" y="921258"/>
                </a:lnTo>
                <a:lnTo>
                  <a:pt x="225437" y="921258"/>
                </a:lnTo>
                <a:lnTo>
                  <a:pt x="224497" y="921651"/>
                </a:lnTo>
                <a:lnTo>
                  <a:pt x="68694" y="1080884"/>
                </a:lnTo>
                <a:lnTo>
                  <a:pt x="22479" y="1033716"/>
                </a:lnTo>
                <a:lnTo>
                  <a:pt x="226568" y="825106"/>
                </a:lnTo>
                <a:lnTo>
                  <a:pt x="430669" y="1033716"/>
                </a:lnTo>
                <a:lnTo>
                  <a:pt x="430669" y="1021689"/>
                </a:lnTo>
                <a:lnTo>
                  <a:pt x="238277" y="825106"/>
                </a:lnTo>
                <a:lnTo>
                  <a:pt x="229120" y="815746"/>
                </a:lnTo>
                <a:lnTo>
                  <a:pt x="228180" y="815174"/>
                </a:lnTo>
                <a:lnTo>
                  <a:pt x="227698" y="814971"/>
                </a:lnTo>
                <a:lnTo>
                  <a:pt x="227139" y="814882"/>
                </a:lnTo>
                <a:lnTo>
                  <a:pt x="226009" y="814882"/>
                </a:lnTo>
                <a:lnTo>
                  <a:pt x="223647" y="816127"/>
                </a:lnTo>
                <a:lnTo>
                  <a:pt x="13335" y="1031113"/>
                </a:lnTo>
                <a:lnTo>
                  <a:pt x="12763" y="1032078"/>
                </a:lnTo>
                <a:lnTo>
                  <a:pt x="12573" y="1032560"/>
                </a:lnTo>
                <a:lnTo>
                  <a:pt x="12573" y="1034783"/>
                </a:lnTo>
                <a:lnTo>
                  <a:pt x="12738" y="1035265"/>
                </a:lnTo>
                <a:lnTo>
                  <a:pt x="12954" y="1035837"/>
                </a:lnTo>
                <a:lnTo>
                  <a:pt x="13233" y="1036320"/>
                </a:lnTo>
                <a:lnTo>
                  <a:pt x="13703" y="1036713"/>
                </a:lnTo>
                <a:lnTo>
                  <a:pt x="66141" y="1090231"/>
                </a:lnTo>
                <a:lnTo>
                  <a:pt x="67094" y="1090815"/>
                </a:lnTo>
                <a:lnTo>
                  <a:pt x="67564" y="1091006"/>
                </a:lnTo>
                <a:lnTo>
                  <a:pt x="68122" y="1091107"/>
                </a:lnTo>
                <a:lnTo>
                  <a:pt x="69253" y="1091107"/>
                </a:lnTo>
                <a:lnTo>
                  <a:pt x="71615" y="1089850"/>
                </a:lnTo>
                <a:lnTo>
                  <a:pt x="80391" y="1080884"/>
                </a:lnTo>
                <a:lnTo>
                  <a:pt x="226568" y="931392"/>
                </a:lnTo>
                <a:lnTo>
                  <a:pt x="381622" y="1089748"/>
                </a:lnTo>
                <a:lnTo>
                  <a:pt x="382371" y="1090625"/>
                </a:lnTo>
                <a:lnTo>
                  <a:pt x="383413" y="1091006"/>
                </a:lnTo>
                <a:lnTo>
                  <a:pt x="385673" y="1091006"/>
                </a:lnTo>
                <a:lnTo>
                  <a:pt x="386626" y="1090625"/>
                </a:lnTo>
                <a:lnTo>
                  <a:pt x="396151" y="1080884"/>
                </a:lnTo>
                <a:lnTo>
                  <a:pt x="439813" y="1036231"/>
                </a:lnTo>
                <a:lnTo>
                  <a:pt x="440372" y="1035265"/>
                </a:lnTo>
                <a:lnTo>
                  <a:pt x="440563" y="1034783"/>
                </a:lnTo>
                <a:lnTo>
                  <a:pt x="440563" y="1032560"/>
                </a:lnTo>
                <a:close/>
              </a:path>
              <a:path extrusionOk="0" h="2178050" w="440690">
                <a:moveTo>
                  <a:pt x="440563" y="760933"/>
                </a:moveTo>
                <a:lnTo>
                  <a:pt x="440410" y="760450"/>
                </a:lnTo>
                <a:lnTo>
                  <a:pt x="440194" y="759879"/>
                </a:lnTo>
                <a:lnTo>
                  <a:pt x="439902" y="759396"/>
                </a:lnTo>
                <a:lnTo>
                  <a:pt x="439432" y="759002"/>
                </a:lnTo>
                <a:lnTo>
                  <a:pt x="430669" y="750062"/>
                </a:lnTo>
                <a:lnTo>
                  <a:pt x="430669" y="762088"/>
                </a:lnTo>
                <a:lnTo>
                  <a:pt x="384454" y="809256"/>
                </a:lnTo>
                <a:lnTo>
                  <a:pt x="238175" y="659765"/>
                </a:lnTo>
                <a:lnTo>
                  <a:pt x="229501" y="650887"/>
                </a:lnTo>
                <a:lnTo>
                  <a:pt x="228650" y="650125"/>
                </a:lnTo>
                <a:lnTo>
                  <a:pt x="227698" y="649643"/>
                </a:lnTo>
                <a:lnTo>
                  <a:pt x="225437" y="649643"/>
                </a:lnTo>
                <a:lnTo>
                  <a:pt x="224497" y="650024"/>
                </a:lnTo>
                <a:lnTo>
                  <a:pt x="68694" y="809256"/>
                </a:lnTo>
                <a:lnTo>
                  <a:pt x="22479" y="762088"/>
                </a:lnTo>
                <a:lnTo>
                  <a:pt x="226568" y="553478"/>
                </a:lnTo>
                <a:lnTo>
                  <a:pt x="430669" y="762088"/>
                </a:lnTo>
                <a:lnTo>
                  <a:pt x="430669" y="750062"/>
                </a:lnTo>
                <a:lnTo>
                  <a:pt x="238277" y="553478"/>
                </a:lnTo>
                <a:lnTo>
                  <a:pt x="229120" y="544118"/>
                </a:lnTo>
                <a:lnTo>
                  <a:pt x="228180" y="543547"/>
                </a:lnTo>
                <a:lnTo>
                  <a:pt x="227698" y="543356"/>
                </a:lnTo>
                <a:lnTo>
                  <a:pt x="227139" y="543255"/>
                </a:lnTo>
                <a:lnTo>
                  <a:pt x="226009" y="543255"/>
                </a:lnTo>
                <a:lnTo>
                  <a:pt x="223647" y="544512"/>
                </a:lnTo>
                <a:lnTo>
                  <a:pt x="13335" y="759485"/>
                </a:lnTo>
                <a:lnTo>
                  <a:pt x="12763" y="760450"/>
                </a:lnTo>
                <a:lnTo>
                  <a:pt x="12573" y="760933"/>
                </a:lnTo>
                <a:lnTo>
                  <a:pt x="12573" y="763155"/>
                </a:lnTo>
                <a:lnTo>
                  <a:pt x="12738" y="763638"/>
                </a:lnTo>
                <a:lnTo>
                  <a:pt x="12954" y="764222"/>
                </a:lnTo>
                <a:lnTo>
                  <a:pt x="13233" y="764705"/>
                </a:lnTo>
                <a:lnTo>
                  <a:pt x="13703" y="765086"/>
                </a:lnTo>
                <a:lnTo>
                  <a:pt x="66141" y="818616"/>
                </a:lnTo>
                <a:lnTo>
                  <a:pt x="67094" y="819188"/>
                </a:lnTo>
                <a:lnTo>
                  <a:pt x="67564" y="819378"/>
                </a:lnTo>
                <a:lnTo>
                  <a:pt x="68122" y="819480"/>
                </a:lnTo>
                <a:lnTo>
                  <a:pt x="69253" y="819480"/>
                </a:lnTo>
                <a:lnTo>
                  <a:pt x="71615" y="818222"/>
                </a:lnTo>
                <a:lnTo>
                  <a:pt x="80391" y="809256"/>
                </a:lnTo>
                <a:lnTo>
                  <a:pt x="226568" y="659765"/>
                </a:lnTo>
                <a:lnTo>
                  <a:pt x="381622" y="818134"/>
                </a:lnTo>
                <a:lnTo>
                  <a:pt x="382371" y="818997"/>
                </a:lnTo>
                <a:lnTo>
                  <a:pt x="383413" y="819378"/>
                </a:lnTo>
                <a:lnTo>
                  <a:pt x="385673" y="819378"/>
                </a:lnTo>
                <a:lnTo>
                  <a:pt x="386626" y="818997"/>
                </a:lnTo>
                <a:lnTo>
                  <a:pt x="396151" y="809256"/>
                </a:lnTo>
                <a:lnTo>
                  <a:pt x="439813" y="764603"/>
                </a:lnTo>
                <a:lnTo>
                  <a:pt x="440372" y="763638"/>
                </a:lnTo>
                <a:lnTo>
                  <a:pt x="440563" y="763155"/>
                </a:lnTo>
                <a:lnTo>
                  <a:pt x="440563" y="760933"/>
                </a:lnTo>
                <a:close/>
              </a:path>
              <a:path extrusionOk="0" h="2178050" w="440690">
                <a:moveTo>
                  <a:pt x="440563" y="489305"/>
                </a:moveTo>
                <a:lnTo>
                  <a:pt x="440410" y="488823"/>
                </a:lnTo>
                <a:lnTo>
                  <a:pt x="440194" y="488251"/>
                </a:lnTo>
                <a:lnTo>
                  <a:pt x="439902" y="487768"/>
                </a:lnTo>
                <a:lnTo>
                  <a:pt x="439432" y="487387"/>
                </a:lnTo>
                <a:lnTo>
                  <a:pt x="430669" y="478434"/>
                </a:lnTo>
                <a:lnTo>
                  <a:pt x="430669" y="490474"/>
                </a:lnTo>
                <a:lnTo>
                  <a:pt x="384454" y="537629"/>
                </a:lnTo>
                <a:lnTo>
                  <a:pt x="238175" y="388137"/>
                </a:lnTo>
                <a:lnTo>
                  <a:pt x="229501" y="379260"/>
                </a:lnTo>
                <a:lnTo>
                  <a:pt x="228650" y="378498"/>
                </a:lnTo>
                <a:lnTo>
                  <a:pt x="227698" y="378015"/>
                </a:lnTo>
                <a:lnTo>
                  <a:pt x="225437" y="378015"/>
                </a:lnTo>
                <a:lnTo>
                  <a:pt x="224497" y="378396"/>
                </a:lnTo>
                <a:lnTo>
                  <a:pt x="68694" y="537629"/>
                </a:lnTo>
                <a:lnTo>
                  <a:pt x="22479" y="490474"/>
                </a:lnTo>
                <a:lnTo>
                  <a:pt x="226568" y="281851"/>
                </a:lnTo>
                <a:lnTo>
                  <a:pt x="430669" y="490474"/>
                </a:lnTo>
                <a:lnTo>
                  <a:pt x="430669" y="478434"/>
                </a:lnTo>
                <a:lnTo>
                  <a:pt x="238277" y="281851"/>
                </a:lnTo>
                <a:lnTo>
                  <a:pt x="227139" y="271627"/>
                </a:lnTo>
                <a:lnTo>
                  <a:pt x="226009" y="271627"/>
                </a:lnTo>
                <a:lnTo>
                  <a:pt x="223647" y="272884"/>
                </a:lnTo>
                <a:lnTo>
                  <a:pt x="13335" y="487870"/>
                </a:lnTo>
                <a:lnTo>
                  <a:pt x="12763" y="488823"/>
                </a:lnTo>
                <a:lnTo>
                  <a:pt x="12573" y="489305"/>
                </a:lnTo>
                <a:lnTo>
                  <a:pt x="12573" y="491528"/>
                </a:lnTo>
                <a:lnTo>
                  <a:pt x="12738" y="492010"/>
                </a:lnTo>
                <a:lnTo>
                  <a:pt x="12954" y="492594"/>
                </a:lnTo>
                <a:lnTo>
                  <a:pt x="13233" y="493077"/>
                </a:lnTo>
                <a:lnTo>
                  <a:pt x="13703" y="493458"/>
                </a:lnTo>
                <a:lnTo>
                  <a:pt x="66141" y="546989"/>
                </a:lnTo>
                <a:lnTo>
                  <a:pt x="67094" y="547560"/>
                </a:lnTo>
                <a:lnTo>
                  <a:pt x="67564" y="547763"/>
                </a:lnTo>
                <a:lnTo>
                  <a:pt x="68122" y="547852"/>
                </a:lnTo>
                <a:lnTo>
                  <a:pt x="69253" y="547852"/>
                </a:lnTo>
                <a:lnTo>
                  <a:pt x="71615" y="546595"/>
                </a:lnTo>
                <a:lnTo>
                  <a:pt x="80391" y="537629"/>
                </a:lnTo>
                <a:lnTo>
                  <a:pt x="226568" y="388137"/>
                </a:lnTo>
                <a:lnTo>
                  <a:pt x="381622" y="546506"/>
                </a:lnTo>
                <a:lnTo>
                  <a:pt x="382371" y="547370"/>
                </a:lnTo>
                <a:lnTo>
                  <a:pt x="383413" y="547763"/>
                </a:lnTo>
                <a:lnTo>
                  <a:pt x="385673" y="547763"/>
                </a:lnTo>
                <a:lnTo>
                  <a:pt x="386626" y="547370"/>
                </a:lnTo>
                <a:lnTo>
                  <a:pt x="396151" y="537629"/>
                </a:lnTo>
                <a:lnTo>
                  <a:pt x="439813" y="492975"/>
                </a:lnTo>
                <a:lnTo>
                  <a:pt x="440372" y="492010"/>
                </a:lnTo>
                <a:lnTo>
                  <a:pt x="440563" y="491528"/>
                </a:lnTo>
                <a:lnTo>
                  <a:pt x="440563" y="489305"/>
                </a:lnTo>
                <a:close/>
              </a:path>
              <a:path extrusionOk="0" h="2178050" w="440690">
                <a:moveTo>
                  <a:pt x="440563" y="217690"/>
                </a:moveTo>
                <a:lnTo>
                  <a:pt x="440410" y="217208"/>
                </a:lnTo>
                <a:lnTo>
                  <a:pt x="440194" y="216623"/>
                </a:lnTo>
                <a:lnTo>
                  <a:pt x="439902" y="216141"/>
                </a:lnTo>
                <a:lnTo>
                  <a:pt x="439432" y="215760"/>
                </a:lnTo>
                <a:lnTo>
                  <a:pt x="430669" y="206806"/>
                </a:lnTo>
                <a:lnTo>
                  <a:pt x="430669" y="218846"/>
                </a:lnTo>
                <a:lnTo>
                  <a:pt x="384454" y="266001"/>
                </a:lnTo>
                <a:lnTo>
                  <a:pt x="238175" y="116509"/>
                </a:lnTo>
                <a:lnTo>
                  <a:pt x="229501" y="107632"/>
                </a:lnTo>
                <a:lnTo>
                  <a:pt x="228650" y="106870"/>
                </a:lnTo>
                <a:lnTo>
                  <a:pt x="227698" y="106387"/>
                </a:lnTo>
                <a:lnTo>
                  <a:pt x="225437" y="106387"/>
                </a:lnTo>
                <a:lnTo>
                  <a:pt x="224497" y="106768"/>
                </a:lnTo>
                <a:lnTo>
                  <a:pt x="68694" y="266001"/>
                </a:lnTo>
                <a:lnTo>
                  <a:pt x="22479" y="218846"/>
                </a:lnTo>
                <a:lnTo>
                  <a:pt x="226568" y="10223"/>
                </a:lnTo>
                <a:lnTo>
                  <a:pt x="430669" y="218846"/>
                </a:lnTo>
                <a:lnTo>
                  <a:pt x="430669" y="206806"/>
                </a:lnTo>
                <a:lnTo>
                  <a:pt x="238277" y="10223"/>
                </a:lnTo>
                <a:lnTo>
                  <a:pt x="227139" y="0"/>
                </a:lnTo>
                <a:lnTo>
                  <a:pt x="226009" y="0"/>
                </a:lnTo>
                <a:lnTo>
                  <a:pt x="223647" y="1257"/>
                </a:lnTo>
                <a:lnTo>
                  <a:pt x="13335" y="216242"/>
                </a:lnTo>
                <a:lnTo>
                  <a:pt x="12763" y="217208"/>
                </a:lnTo>
                <a:lnTo>
                  <a:pt x="12573" y="217690"/>
                </a:lnTo>
                <a:lnTo>
                  <a:pt x="12573" y="219900"/>
                </a:lnTo>
                <a:lnTo>
                  <a:pt x="12738" y="220383"/>
                </a:lnTo>
                <a:lnTo>
                  <a:pt x="12954" y="220967"/>
                </a:lnTo>
                <a:lnTo>
                  <a:pt x="13233" y="221449"/>
                </a:lnTo>
                <a:lnTo>
                  <a:pt x="13703" y="221830"/>
                </a:lnTo>
                <a:lnTo>
                  <a:pt x="66141" y="275361"/>
                </a:lnTo>
                <a:lnTo>
                  <a:pt x="67094" y="275945"/>
                </a:lnTo>
                <a:lnTo>
                  <a:pt x="67564" y="276136"/>
                </a:lnTo>
                <a:lnTo>
                  <a:pt x="68122" y="276225"/>
                </a:lnTo>
                <a:lnTo>
                  <a:pt x="69253" y="276225"/>
                </a:lnTo>
                <a:lnTo>
                  <a:pt x="71615" y="274980"/>
                </a:lnTo>
                <a:lnTo>
                  <a:pt x="80391" y="266001"/>
                </a:lnTo>
                <a:lnTo>
                  <a:pt x="226568" y="116509"/>
                </a:lnTo>
                <a:lnTo>
                  <a:pt x="381622" y="274878"/>
                </a:lnTo>
                <a:lnTo>
                  <a:pt x="382371" y="275742"/>
                </a:lnTo>
                <a:lnTo>
                  <a:pt x="383413" y="276136"/>
                </a:lnTo>
                <a:lnTo>
                  <a:pt x="385673" y="276136"/>
                </a:lnTo>
                <a:lnTo>
                  <a:pt x="386626" y="275742"/>
                </a:lnTo>
                <a:lnTo>
                  <a:pt x="396151" y="266001"/>
                </a:lnTo>
                <a:lnTo>
                  <a:pt x="439813" y="221348"/>
                </a:lnTo>
                <a:lnTo>
                  <a:pt x="440372" y="220383"/>
                </a:lnTo>
                <a:lnTo>
                  <a:pt x="440563" y="219900"/>
                </a:lnTo>
                <a:lnTo>
                  <a:pt x="440563" y="21769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3"/>
          <p:cNvSpPr txBox="1"/>
          <p:nvPr>
            <p:ph type="title"/>
          </p:nvPr>
        </p:nvSpPr>
        <p:spPr>
          <a:xfrm>
            <a:off x="1016000" y="1003620"/>
            <a:ext cx="8661400" cy="1688924"/>
          </a:xfrm>
          <a:prstGeom prst="rect">
            <a:avLst/>
          </a:prstGeom>
          <a:noFill/>
          <a:ln>
            <a:noFill/>
          </a:ln>
        </p:spPr>
        <p:txBody>
          <a:bodyPr anchorCtr="0" anchor="t" bIns="0" lIns="0" spcFirstLastPara="1" rIns="0" wrap="square" tIns="97775">
            <a:spAutoFit/>
          </a:bodyPr>
          <a:lstStyle/>
          <a:p>
            <a:pPr indent="0" lvl="0" marL="12700" marR="5080" rtl="0" algn="l">
              <a:lnSpc>
                <a:spcPct val="109821"/>
              </a:lnSpc>
              <a:spcBef>
                <a:spcPts val="0"/>
              </a:spcBef>
              <a:spcAft>
                <a:spcPts val="0"/>
              </a:spcAft>
              <a:buNone/>
            </a:pPr>
            <a:r>
              <a:rPr lang="en-GB"/>
              <a:t>WHY FINTECHSDEV IS BETTER</a:t>
            </a:r>
            <a:endParaRPr/>
          </a:p>
        </p:txBody>
      </p:sp>
      <p:sp>
        <p:nvSpPr>
          <p:cNvPr id="166" name="Google Shape;166;p13"/>
          <p:cNvSpPr txBox="1"/>
          <p:nvPr/>
        </p:nvSpPr>
        <p:spPr>
          <a:xfrm>
            <a:off x="1016000" y="3542268"/>
            <a:ext cx="8095500" cy="3102300"/>
          </a:xfrm>
          <a:prstGeom prst="rect">
            <a:avLst/>
          </a:prstGeom>
          <a:noFill/>
          <a:ln>
            <a:noFill/>
          </a:ln>
        </p:spPr>
        <p:txBody>
          <a:bodyPr anchorCtr="0" anchor="t" bIns="0" lIns="0" spcFirstLastPara="1" rIns="0" wrap="square" tIns="87625">
            <a:spAutoFit/>
          </a:bodyPr>
          <a:lstStyle/>
          <a:p>
            <a:pPr indent="0" lvl="0" marL="12700" marR="0" rtl="0" algn="l">
              <a:lnSpc>
                <a:spcPct val="100000"/>
              </a:lnSpc>
              <a:spcBef>
                <a:spcPts val="0"/>
              </a:spcBef>
              <a:spcAft>
                <a:spcPts val="0"/>
              </a:spcAft>
              <a:buNone/>
            </a:pPr>
            <a:r>
              <a:rPr b="1" lang="en-GB" sz="2800">
                <a:solidFill>
                  <a:srgbClr val="F1125C"/>
                </a:solidFill>
                <a:latin typeface="Tahoma"/>
                <a:ea typeface="Tahoma"/>
                <a:cs typeface="Tahoma"/>
                <a:sym typeface="Tahoma"/>
              </a:rPr>
              <a:t>Simple</a:t>
            </a:r>
            <a:endParaRPr sz="2800">
              <a:solidFill>
                <a:schemeClr val="dk1"/>
              </a:solidFill>
              <a:latin typeface="Tahoma"/>
              <a:ea typeface="Tahoma"/>
              <a:cs typeface="Tahoma"/>
              <a:sym typeface="Tahoma"/>
            </a:endParaRPr>
          </a:p>
          <a:p>
            <a:pPr indent="0" lvl="0" marL="12700" marR="848993" rtl="0" algn="l">
              <a:lnSpc>
                <a:spcPct val="114599"/>
              </a:lnSpc>
              <a:spcBef>
                <a:spcPts val="85"/>
              </a:spcBef>
              <a:spcAft>
                <a:spcPts val="0"/>
              </a:spcAft>
              <a:buNone/>
            </a:pPr>
            <a:r>
              <a:rPr lang="en-GB" sz="2400">
                <a:solidFill>
                  <a:srgbClr val="FFFFFF"/>
                </a:solidFill>
                <a:latin typeface="Verdana"/>
                <a:ea typeface="Verdana"/>
                <a:cs typeface="Verdana"/>
                <a:sym typeface="Verdana"/>
              </a:rPr>
              <a:t>Simpler UX with native accounting integration, multicurrency support, and 24/7 customer support.</a:t>
            </a:r>
            <a:endParaRPr sz="2400">
              <a:solidFill>
                <a:schemeClr val="dk1"/>
              </a:solidFill>
              <a:latin typeface="Verdana"/>
              <a:ea typeface="Verdana"/>
              <a:cs typeface="Verdana"/>
              <a:sym typeface="Verdana"/>
            </a:endParaRPr>
          </a:p>
          <a:p>
            <a:pPr indent="0" lvl="0" marL="0" marR="0" rtl="0" algn="l">
              <a:lnSpc>
                <a:spcPct val="100000"/>
              </a:lnSpc>
              <a:spcBef>
                <a:spcPts val="50"/>
              </a:spcBef>
              <a:spcAft>
                <a:spcPts val="0"/>
              </a:spcAft>
              <a:buNone/>
            </a:pPr>
            <a:r>
              <a:t/>
            </a:r>
            <a:endParaRPr sz="22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GB" sz="2800">
                <a:solidFill>
                  <a:srgbClr val="F1125C"/>
                </a:solidFill>
                <a:latin typeface="Tahoma"/>
                <a:ea typeface="Tahoma"/>
                <a:cs typeface="Tahoma"/>
                <a:sym typeface="Tahoma"/>
              </a:rPr>
              <a:t>Cost-effective</a:t>
            </a:r>
            <a:endParaRPr sz="2800">
              <a:solidFill>
                <a:schemeClr val="dk1"/>
              </a:solidFill>
              <a:latin typeface="Tahoma"/>
              <a:ea typeface="Tahoma"/>
              <a:cs typeface="Tahoma"/>
              <a:sym typeface="Tahoma"/>
            </a:endParaRPr>
          </a:p>
          <a:p>
            <a:pPr indent="0" lvl="0" marL="12700" marR="0" rtl="0" algn="l">
              <a:lnSpc>
                <a:spcPct val="100000"/>
              </a:lnSpc>
              <a:spcBef>
                <a:spcPts val="1220"/>
              </a:spcBef>
              <a:spcAft>
                <a:spcPts val="0"/>
              </a:spcAft>
              <a:buNone/>
            </a:pPr>
            <a:r>
              <a:rPr lang="en-GB" sz="2400">
                <a:solidFill>
                  <a:srgbClr val="FFFFFF"/>
                </a:solidFill>
                <a:latin typeface="Verdana"/>
                <a:ea typeface="Verdana"/>
                <a:cs typeface="Verdana"/>
                <a:sym typeface="Verdana"/>
              </a:rPr>
              <a:t>Better pricing than traditional banks</a:t>
            </a:r>
            <a:endParaRPr sz="2400">
              <a:solidFill>
                <a:schemeClr val="dk1"/>
              </a:solidFill>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2023-02-20T15:46:38Z</dcterms:created>
  <dc:creator>Paul Paulz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2022-10-12T00:00:00Z</vt:filetime>
  </property>
  <property fmtid="{D5CDD505-2E9C-101B-9397-08002B2CF9AE}" pid="3" name="Creator">
    <vt:lpwstr>Canva</vt:lpwstr>
  </property>
  <property fmtid="{D5CDD505-2E9C-101B-9397-08002B2CF9AE}" pid="4" name="LastSaved">
    <vt:filetime>2022-10-12T00:00:00Z</vt:filetime>
  </property>
</Properties>
</file>